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3" r:id="rId10"/>
    <p:sldId id="282" r:id="rId11"/>
    <p:sldId id="268" r:id="rId12"/>
    <p:sldId id="269" r:id="rId13"/>
    <p:sldId id="273" r:id="rId14"/>
    <p:sldId id="262" r:id="rId15"/>
    <p:sldId id="271" r:id="rId16"/>
    <p:sldId id="272" r:id="rId17"/>
    <p:sldId id="274" r:id="rId18"/>
    <p:sldId id="264" r:id="rId19"/>
    <p:sldId id="275" r:id="rId20"/>
    <p:sldId id="276" r:id="rId21"/>
    <p:sldId id="265" r:id="rId22"/>
    <p:sldId id="277" r:id="rId23"/>
    <p:sldId id="278" r:id="rId24"/>
    <p:sldId id="279" r:id="rId25"/>
    <p:sldId id="281" r:id="rId26"/>
    <p:sldId id="270" r:id="rId27"/>
    <p:sldId id="280" r:id="rId28"/>
  </p:sldIdLst>
  <p:sldSz cx="12192000" cy="6858000"/>
  <p:notesSz cx="6858000" cy="9144000"/>
  <p:embeddedFontLst>
    <p:embeddedFont>
      <p:font typeface="Abadi Extra Light" panose="020B0204020104020204" pitchFamily="34" charset="0"/>
      <p:regular r:id="rId30"/>
    </p:embeddedFont>
    <p:embeddedFont>
      <p:font typeface="Aharoni" panose="02010803020104030203" pitchFamily="2" charset="-79"/>
      <p:bold r:id="rId31"/>
    </p:embeddedFont>
    <p:embeddedFont>
      <p:font typeface="Arial Nova Light" panose="020B0304020202020204" pitchFamily="34" charset="0"/>
      <p:regular r:id="rId32"/>
      <p:italic r:id="rId33"/>
    </p:embeddedFont>
    <p:embeddedFont>
      <p:font typeface="Avenir Next LT Pro" panose="020B0504020202020204" pitchFamily="34" charset="0"/>
      <p:regular r:id="rId34"/>
      <p:bold r:id="rId35"/>
      <p:italic r:id="rId36"/>
      <p:boldItalic r:id="rId37"/>
    </p:embeddedFont>
    <p:embeddedFont>
      <p:font typeface="Avenir Next LT Pro Light" panose="020B0304020202020204" pitchFamily="34" charset="0"/>
      <p:regular r:id="rId38"/>
      <p:italic r:id="rId39"/>
    </p:embeddedFont>
    <p:embeddedFont>
      <p:font typeface="Biryani Black" panose="00000A00000000000000" pitchFamily="2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EE965-B474-4395-BDB2-127CB45CEFF4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1513E-E439-4939-9992-219D2C54F5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452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306B-1093-47E7-B507-CC6ECB695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756ED-459D-4C23-8CEE-E37AA7976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4CB84-D292-4CBE-A71A-0C5E4D4B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ADF39-2A64-48AD-8A23-89FF17F6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83041-2A60-4F10-AE3D-4CEDCDB4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78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B773-89B7-4E10-BB65-AA0261D8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64DC7-CB3C-4D08-8A75-A565C9FFC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2F9BD-1100-4046-8921-BC02A677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9748-78F8-4C60-8FF1-E46A9F7C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0BE27-3DB6-4065-93C9-0E4BA587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9471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47B17-F422-426B-9345-AC3E7F943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60A49-A237-4831-B921-DB1F01A24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ED81F-44E5-482C-A571-65837E0F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D2895-7D46-43A2-B677-ACF7363C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6A6B-05B1-4978-B484-61E9A909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99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E7D8-AF82-44E1-9120-2509AA1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B930F-ED74-4D5B-893D-B56FC62EE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F658-B57F-4E50-AD2A-02721402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FA18-E3AA-44B4-8DCC-08C855D9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D10B5-BA0B-49A3-A406-8A3A24CF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054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94C8-21ED-46D4-8029-EB6446BB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390DD-9E19-43BF-870E-D9499828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FE04-1AE5-4831-A03C-49E51F33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E9AF-0349-427C-9155-FD05E2A7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6B950-9B47-4706-B091-3CFCF794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67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DB78-9D32-4EF7-952D-B5F190FE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1E24-D14D-48A4-BCA3-261E0499B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A7599-0C5A-4AB3-A4C3-BF1671B3A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7C63A-3FA1-456F-B263-9B96244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DC06E-36BE-43AD-B186-5129C781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BD02-383D-4C73-A26D-315C16C6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494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50AC-6D4D-4F77-8386-E1F094DC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3BAFF-8D10-4C91-A2CD-A75E2AB76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19E31-E473-43D3-A59C-3022DA38A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46287-908F-44A2-A400-FB60E6534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DA14D-FD58-4C30-BB00-CFCE4C5DA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A334E-1B13-43D9-AE9E-090DFA38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9E193-D144-4582-BBF2-496A76A7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A3AFD-E3F9-4F68-8342-127F13CD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167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FD55-0907-4C81-8346-4B0A5792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66B39-B0E6-4EAE-8D39-B17706DD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D32AF-2445-4878-9871-C9D40C0E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2B9E-B8AF-47A4-88F8-D6E7B726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616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67307-DF97-4DBB-A3C3-541FF7BD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3DB47-CD6B-4AE4-9CE3-BB7B1A05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E05FE-3E16-44F7-8842-1C20F64A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731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F7FA-0073-4BA2-B08E-190A3F43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885A-BEFF-4364-BCEE-916C24AF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051F6-68BD-47CB-88D6-C9D4C696B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A6ED0-016D-4D56-8852-B3992EE3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0B144-AD30-479D-9E09-9A15AB74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90B51-F510-4630-A5FE-6A44BFA4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507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3240-A356-4D10-A782-180FAFA2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82FAA-88A1-4663-B286-E2A02CF03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BA14-EEEF-4E27-AE06-F1970B03F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42261-CF63-429C-AC7C-F3370853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BB0C7-8C94-46E3-A1D7-47C21E04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48A97-577D-4D7E-9565-432539E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524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4A2FE-21EA-4FF9-BD1E-A3F8A116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2628A-1272-4FBD-8CEF-A0117C075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FBF5-9F8B-47A6-BDE5-653B61B73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44FA8-6DDC-4B6C-9400-A09F653C7448}" type="datetimeFigureOut">
              <a:rPr lang="en-SG" smtClean="0"/>
              <a:t>4/1/2022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91016-D16A-4D8E-B27E-C79EA5B79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3D32F-1A00-40EF-BAC7-5252151D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7F6B3-79EC-4826-9E54-562BE65905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241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5E6B-3595-46B4-95C7-C1EB7AC4F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72" y="1423102"/>
            <a:ext cx="6869895" cy="141019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192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 we continue working with HDBs?</a:t>
            </a:r>
            <a:endParaRPr lang="en-SG" sz="4400" dirty="0">
              <a:solidFill>
                <a:srgbClr val="00192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4E64E-7470-491E-AB87-E95D9E023D19}"/>
              </a:ext>
            </a:extLst>
          </p:cNvPr>
          <p:cNvSpPr txBox="1"/>
          <p:nvPr/>
        </p:nvSpPr>
        <p:spPr>
          <a:xfrm>
            <a:off x="3959439" y="3016594"/>
            <a:ext cx="42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 Extra Light" panose="020B0604020202020204" pitchFamily="34" charset="0"/>
              </a:rPr>
              <a:t>An analysis on the HDB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F1F8C-EB29-4F09-96B7-E35BEFD7822F}"/>
              </a:ext>
            </a:extLst>
          </p:cNvPr>
          <p:cNvSpPr txBox="1"/>
          <p:nvPr/>
        </p:nvSpPr>
        <p:spPr>
          <a:xfrm>
            <a:off x="3959438" y="3302798"/>
            <a:ext cx="4270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 Extra Light" panose="020B0604020202020204" pitchFamily="34" charset="0"/>
              </a:rPr>
              <a:t>by Kenneth Chen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AAB08B-CE9C-48DC-B3E7-1C1740304B22}"/>
              </a:ext>
            </a:extLst>
          </p:cNvPr>
          <p:cNvCxnSpPr>
            <a:cxnSpLocks/>
          </p:cNvCxnSpPr>
          <p:nvPr/>
        </p:nvCxnSpPr>
        <p:spPr>
          <a:xfrm>
            <a:off x="3382392" y="2890996"/>
            <a:ext cx="5424257" cy="0"/>
          </a:xfrm>
          <a:prstGeom prst="line">
            <a:avLst/>
          </a:prstGeom>
          <a:ln w="38100">
            <a:solidFill>
              <a:srgbClr val="00192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DEE05F7A-1AFE-4EE5-94CC-457B6491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C42E-C7A9-4445-B9A1-957E5004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data processing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40A31-9141-4A5C-911C-6B16F164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819"/>
            <a:ext cx="4958918" cy="1910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dirty="0">
                <a:latin typeface="Avenir Next LT Pro Light" panose="020B0304020202020204" pitchFamily="34" charset="0"/>
              </a:rPr>
              <a:t>Filtered unused columns using </a:t>
            </a:r>
            <a:r>
              <a:rPr lang="en-SG" sz="1800" b="1" dirty="0" err="1">
                <a:latin typeface="Avenir Next LT Pro Light" panose="020B0304020202020204" pitchFamily="34" charset="0"/>
              </a:rPr>
              <a:t>numpy</a:t>
            </a:r>
            <a:r>
              <a:rPr lang="en-SG" sz="1800" b="1" dirty="0">
                <a:latin typeface="Avenir Next LT Pro Light" panose="020B0304020202020204" pitchFamily="34" charset="0"/>
              </a:rPr>
              <a:t> filter</a:t>
            </a:r>
          </a:p>
          <a:p>
            <a:pPr marL="0" indent="0">
              <a:buNone/>
            </a:pPr>
            <a:r>
              <a:rPr lang="en-SG" sz="1800" dirty="0">
                <a:latin typeface="Avenir Next LT Pro Light" panose="020B0304020202020204" pitchFamily="34" charset="0"/>
              </a:rPr>
              <a:t>‘month’, ‘town’, ‘</a:t>
            </a:r>
            <a:r>
              <a:rPr lang="en-SG" sz="1800" dirty="0" err="1">
                <a:latin typeface="Avenir Next LT Pro Light" panose="020B0304020202020204" pitchFamily="34" charset="0"/>
              </a:rPr>
              <a:t>floor_area_sqm</a:t>
            </a:r>
            <a:r>
              <a:rPr lang="en-SG" sz="1800" dirty="0">
                <a:latin typeface="Avenir Next LT Pro Light" panose="020B0304020202020204" pitchFamily="34" charset="0"/>
              </a:rPr>
              <a:t>’, ‘</a:t>
            </a:r>
            <a:r>
              <a:rPr lang="en-SG" sz="1800" dirty="0" err="1">
                <a:latin typeface="Avenir Next LT Pro Light" panose="020B0304020202020204" pitchFamily="34" charset="0"/>
              </a:rPr>
              <a:t>resale_price</a:t>
            </a:r>
            <a:r>
              <a:rPr lang="en-SG" sz="1800" dirty="0">
                <a:latin typeface="Avenir Next LT Pro Light" panose="020B0304020202020204" pitchFamily="34" charset="0"/>
              </a:rPr>
              <a:t>’</a:t>
            </a:r>
          </a:p>
          <a:p>
            <a:pPr marL="0" indent="0">
              <a:buNone/>
            </a:pPr>
            <a:endParaRPr lang="en-SG" sz="18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2" descr="Data.gov.sg">
            <a:extLst>
              <a:ext uri="{FF2B5EF4-FFF2-40B4-BE49-F238E27FC236}">
                <a16:creationId xmlns:a16="http://schemas.microsoft.com/office/drawing/2014/main" id="{AEA7DCF1-7EDE-4BD8-A525-F43EF60A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92" y="-304800"/>
            <a:ext cx="2420108" cy="12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9499B-66DF-4E77-995C-D637E39A4E5A}"/>
              </a:ext>
            </a:extLst>
          </p:cNvPr>
          <p:cNvSpPr txBox="1">
            <a:spLocks/>
          </p:cNvSpPr>
          <p:nvPr/>
        </p:nvSpPr>
        <p:spPr>
          <a:xfrm>
            <a:off x="6486145" y="1601002"/>
            <a:ext cx="60047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2000" b="1" dirty="0">
                <a:latin typeface="Avenir Next LT Pro Light" panose="020B0304020202020204" pitchFamily="34" charset="0"/>
              </a:rPr>
              <a:t>resale_flat_prices_all.csv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>
              <a:latin typeface="Avenir Next LT Pro Light" panose="020B03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b="1" dirty="0">
                <a:latin typeface="Avenir Next LT Pro Light" panose="020B0304020202020204" pitchFamily="34" charset="0"/>
              </a:rPr>
              <a:t>month</a:t>
            </a:r>
            <a:r>
              <a:rPr lang="en-SG" sz="2000" dirty="0">
                <a:latin typeface="Avenir Next LT Pro Light" panose="020B0304020202020204" pitchFamily="34" charset="0"/>
              </a:rPr>
              <a:t> </a:t>
            </a:r>
            <a:r>
              <a:rPr lang="en-US" sz="2000" dirty="0">
                <a:latin typeface="Avenir Next LT Pro Light" panose="020B0304020202020204" pitchFamily="34" charset="0"/>
              </a:rPr>
              <a:t>– </a:t>
            </a:r>
            <a:r>
              <a:rPr lang="en-SG" sz="2000" dirty="0">
                <a:latin typeface="Avenir Next LT Pro Light" panose="020B0304020202020204" pitchFamily="34" charset="0"/>
              </a:rPr>
              <a:t>class &lt;date&gt; </a:t>
            </a:r>
            <a:r>
              <a:rPr lang="en-US" sz="2000" dirty="0">
                <a:latin typeface="Avenir Next LT Pro Light" panose="020B0304020202020204" pitchFamily="34" charset="0"/>
              </a:rPr>
              <a:t>–</a:t>
            </a:r>
            <a:r>
              <a:rPr lang="en-US" sz="1400" dirty="0">
                <a:latin typeface="Avenir Next LT Pro Light" panose="020B0304020202020204" pitchFamily="34" charset="0"/>
              </a:rPr>
              <a:t>  </a:t>
            </a:r>
            <a:r>
              <a:rPr lang="en-SG" sz="2000" dirty="0">
                <a:latin typeface="Avenir Next LT Pro Light" panose="020B0304020202020204" pitchFamily="34" charset="0"/>
              </a:rPr>
              <a:t>year-month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b="1" dirty="0">
                <a:latin typeface="Avenir Next LT Pro Light" panose="020B0304020202020204" pitchFamily="34" charset="0"/>
              </a:rPr>
              <a:t>town</a:t>
            </a:r>
            <a:r>
              <a:rPr lang="en-SG" sz="2000" dirty="0">
                <a:latin typeface="Avenir Next LT Pro Light" panose="020B0304020202020204" pitchFamily="34" charset="0"/>
              </a:rPr>
              <a:t> </a:t>
            </a:r>
            <a:r>
              <a:rPr lang="en-US" sz="2000" dirty="0">
                <a:latin typeface="Avenir Next LT Pro Light" panose="020B0304020202020204" pitchFamily="34" charset="0"/>
              </a:rPr>
              <a:t>– </a:t>
            </a:r>
            <a:r>
              <a:rPr lang="en-SG" sz="2000" dirty="0">
                <a:latin typeface="Avenir Next LT Pro Light" panose="020B0304020202020204" pitchFamily="34" charset="0"/>
              </a:rPr>
              <a:t>class &lt;string&gt;</a:t>
            </a:r>
            <a:r>
              <a:rPr lang="en-US" sz="2000" dirty="0">
                <a:latin typeface="Avenir Next LT Pro Light" panose="020B0304020202020204" pitchFamily="34" charset="0"/>
              </a:rPr>
              <a:t> –</a:t>
            </a:r>
            <a:r>
              <a:rPr lang="en-SG" sz="2000" dirty="0">
                <a:latin typeface="Avenir Next LT Pro Light" panose="020B0304020202020204" pitchFamily="34" charset="0"/>
              </a:rPr>
              <a:t> town 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latin typeface="Avenir Next LT Pro Light" panose="020B0304020202020204" pitchFamily="34" charset="0"/>
              </a:rPr>
              <a:t>floor_area_sqm</a:t>
            </a:r>
            <a:r>
              <a:rPr lang="en-US" sz="2000" b="1" dirty="0">
                <a:latin typeface="Avenir Next LT Pro Light" panose="020B0304020202020204" pitchFamily="34" charset="0"/>
              </a:rPr>
              <a:t> </a:t>
            </a:r>
            <a:r>
              <a:rPr lang="en-US" sz="2000" dirty="0">
                <a:latin typeface="Avenir Next LT Pro Light" panose="020B0304020202020204" pitchFamily="34" charset="0"/>
              </a:rPr>
              <a:t>– </a:t>
            </a:r>
            <a:r>
              <a:rPr lang="en-SG" sz="2000" dirty="0">
                <a:latin typeface="Avenir Next LT Pro Light" panose="020B0304020202020204" pitchFamily="34" charset="0"/>
              </a:rPr>
              <a:t>class &lt;int&gt;</a:t>
            </a:r>
            <a:r>
              <a:rPr lang="en-US" sz="2000" dirty="0">
                <a:latin typeface="Avenir Next LT Pro Light" panose="020B0304020202020204" pitchFamily="34" charset="0"/>
              </a:rPr>
              <a:t> –</a:t>
            </a:r>
            <a:r>
              <a:rPr lang="en-SG" sz="2000" dirty="0">
                <a:latin typeface="Avenir Next LT Pro Light" panose="020B0304020202020204" pitchFamily="34" charset="0"/>
              </a:rPr>
              <a:t> 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latin typeface="Avenir Next LT Pro Light" panose="020B0304020202020204" pitchFamily="34" charset="0"/>
              </a:rPr>
              <a:t>resale_price</a:t>
            </a:r>
            <a:r>
              <a:rPr lang="en-US" sz="2000" b="1" dirty="0">
                <a:latin typeface="Avenir Next LT Pro Light" panose="020B0304020202020204" pitchFamily="34" charset="0"/>
              </a:rPr>
              <a:t> </a:t>
            </a:r>
            <a:r>
              <a:rPr lang="en-US" sz="2000" dirty="0">
                <a:latin typeface="Avenir Next LT Pro Light" panose="020B0304020202020204" pitchFamily="34" charset="0"/>
              </a:rPr>
              <a:t>– </a:t>
            </a:r>
            <a:r>
              <a:rPr lang="en-SG" sz="2000" dirty="0">
                <a:latin typeface="Avenir Next LT Pro Light" panose="020B0304020202020204" pitchFamily="34" charset="0"/>
              </a:rPr>
              <a:t>class &lt;int&gt;</a:t>
            </a:r>
            <a:r>
              <a:rPr lang="en-US" sz="2000" dirty="0">
                <a:latin typeface="Avenir Next LT Pro Light" panose="020B0304020202020204" pitchFamily="34" charset="0"/>
              </a:rPr>
              <a:t> –</a:t>
            </a:r>
            <a:r>
              <a:rPr lang="en-SG" sz="2000" dirty="0">
                <a:latin typeface="Avenir Next LT Pro Light" panose="020B0304020202020204" pitchFamily="34" charset="0"/>
              </a:rPr>
              <a:t> SGD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sz="2000" dirty="0">
                <a:latin typeface="Avenir Next LT Pro Light" panose="020B0304020202020204" pitchFamily="34" charset="0"/>
              </a:rPr>
              <a:t>205,230 rows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6A040-1670-45D5-9F1F-F21DDB37E282}"/>
              </a:ext>
            </a:extLst>
          </p:cNvPr>
          <p:cNvSpPr txBox="1"/>
          <p:nvPr/>
        </p:nvSpPr>
        <p:spPr>
          <a:xfrm>
            <a:off x="838200" y="2746441"/>
            <a:ext cx="520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SG" sz="1800" dirty="0">
              <a:latin typeface="Avenir Next LT Pro Light" panose="020B0304020202020204" pitchFamily="34" charset="0"/>
            </a:endParaRPr>
          </a:p>
          <a:p>
            <a:r>
              <a:rPr lang="en-SG" sz="1800" dirty="0">
                <a:latin typeface="Avenir Next LT Pro Light" panose="020B0304020202020204" pitchFamily="34" charset="0"/>
              </a:rPr>
              <a:t>Merge the three datasets using </a:t>
            </a:r>
            <a:r>
              <a:rPr lang="en-SG" sz="1800" b="1" dirty="0" err="1">
                <a:latin typeface="Avenir Next LT Pro Light" panose="020B0304020202020204" pitchFamily="34" charset="0"/>
              </a:rPr>
              <a:t>np.concatenate</a:t>
            </a:r>
            <a:r>
              <a:rPr lang="en-SG" sz="1800" b="1" dirty="0">
                <a:latin typeface="Avenir Next LT Pro Light" panose="020B0304020202020204" pitchFamily="34" charset="0"/>
              </a:rPr>
              <a:t> </a:t>
            </a:r>
            <a:r>
              <a:rPr lang="en-SG" sz="1800" dirty="0">
                <a:latin typeface="Avenir Next LT Pro Light" panose="020B0304020202020204" pitchFamily="34" charset="0"/>
              </a:rPr>
              <a:t>the columns</a:t>
            </a:r>
          </a:p>
          <a:p>
            <a:r>
              <a:rPr lang="en-SG" sz="1800" b="1" dirty="0" err="1">
                <a:latin typeface="Avenir Next LT Pro Light" panose="020B0304020202020204" pitchFamily="34" charset="0"/>
              </a:rPr>
              <a:t>np.savetxt</a:t>
            </a:r>
            <a:r>
              <a:rPr lang="en-SG" sz="1800" b="1" dirty="0">
                <a:latin typeface="Avenir Next LT Pro Light" panose="020B0304020202020204" pitchFamily="34" charset="0"/>
              </a:rPr>
              <a:t> </a:t>
            </a:r>
            <a:r>
              <a:rPr lang="en-SG" sz="1800" dirty="0">
                <a:latin typeface="Avenir Next LT Pro Light" panose="020B0304020202020204" pitchFamily="34" charset="0"/>
              </a:rPr>
              <a:t>the cleaned and merged data to new csv</a:t>
            </a:r>
          </a:p>
          <a:p>
            <a:pPr marL="0" indent="0">
              <a:buNone/>
            </a:pPr>
            <a:endParaRPr lang="en-SG" sz="1800" dirty="0">
              <a:latin typeface="Avenir Next LT Pro Light" panose="020B0304020202020204" pitchFamily="34" charset="0"/>
            </a:endParaRPr>
          </a:p>
          <a:p>
            <a:endParaRPr lang="en-SG" dirty="0"/>
          </a:p>
        </p:txBody>
      </p:sp>
      <p:pic>
        <p:nvPicPr>
          <p:cNvPr id="8" name="Picture 2" descr="CSV File Svg Png Icon Free Download (#20646 ...">
            <a:extLst>
              <a:ext uri="{FF2B5EF4-FFF2-40B4-BE49-F238E27FC236}">
                <a16:creationId xmlns:a16="http://schemas.microsoft.com/office/drawing/2014/main" id="{746BC548-92C3-4AB2-A812-C166C11F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59" y="4545619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V File Svg Png Icon Free Download (#20646 ...">
            <a:extLst>
              <a:ext uri="{FF2B5EF4-FFF2-40B4-BE49-F238E27FC236}">
                <a16:creationId xmlns:a16="http://schemas.microsoft.com/office/drawing/2014/main" id="{329C7F42-A9A5-4554-B944-8C56283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9" y="4257662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SV File Svg Png Icon Free Download (#20646 ...">
            <a:extLst>
              <a:ext uri="{FF2B5EF4-FFF2-40B4-BE49-F238E27FC236}">
                <a16:creationId xmlns:a16="http://schemas.microsoft.com/office/drawing/2014/main" id="{4C8D7AEE-D3BD-4A2B-82B6-2C7260F0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99" y="4545708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SV File Svg Png Icon Free Download (#20646 ...">
            <a:extLst>
              <a:ext uri="{FF2B5EF4-FFF2-40B4-BE49-F238E27FC236}">
                <a16:creationId xmlns:a16="http://schemas.microsoft.com/office/drawing/2014/main" id="{6F2FFB10-AF15-450A-BAD3-09746032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9" y="5505414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DDD456-15E0-470C-A5EC-7AAD351284F9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3549661" y="4885989"/>
            <a:ext cx="606538" cy="959706"/>
          </a:xfrm>
          <a:prstGeom prst="straightConnector1">
            <a:avLst/>
          </a:prstGeom>
          <a:ln w="38100">
            <a:solidFill>
              <a:srgbClr val="0019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5C371A-9CE9-4AB2-8336-F42F75C300F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3221195" y="4938224"/>
            <a:ext cx="0" cy="567190"/>
          </a:xfrm>
          <a:prstGeom prst="straightConnector1">
            <a:avLst/>
          </a:prstGeom>
          <a:ln w="38100">
            <a:solidFill>
              <a:srgbClr val="0019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F85C40-C8E2-4253-B308-90F918EB126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286191" y="4885900"/>
            <a:ext cx="606538" cy="959795"/>
          </a:xfrm>
          <a:prstGeom prst="straightConnector1">
            <a:avLst/>
          </a:prstGeom>
          <a:ln w="38100">
            <a:solidFill>
              <a:srgbClr val="0019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268FD7-9FA6-4E61-943C-CBFF6ACDCADC}"/>
              </a:ext>
            </a:extLst>
          </p:cNvPr>
          <p:cNvSpPr txBox="1"/>
          <p:nvPr/>
        </p:nvSpPr>
        <p:spPr>
          <a:xfrm>
            <a:off x="1414589" y="6229610"/>
            <a:ext cx="361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 Light" panose="020B0304020202020204" pitchFamily="34" charset="0"/>
              </a:rPr>
              <a:t>resale_flat_prices_all.csv</a:t>
            </a:r>
            <a:endParaRPr lang="en-SG" dirty="0">
              <a:latin typeface="Avenir Next LT Pro Light" panose="020B03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245BD1-B9FA-4301-BA40-025DD5E7BE6E}"/>
              </a:ext>
            </a:extLst>
          </p:cNvPr>
          <p:cNvSpPr/>
          <p:nvPr/>
        </p:nvSpPr>
        <p:spPr>
          <a:xfrm>
            <a:off x="7560171" y="6362593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403C5B-BAE2-47AE-AC65-B428B5912316}"/>
              </a:ext>
            </a:extLst>
          </p:cNvPr>
          <p:cNvSpPr/>
          <p:nvPr/>
        </p:nvSpPr>
        <p:spPr>
          <a:xfrm>
            <a:off x="-1124504" y="-623341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258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E801C-3ED3-405F-B417-D4A3A957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07" y="718457"/>
            <a:ext cx="5947562" cy="5397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08B12-E7F8-4D2A-AFD7-D7F62AE4C32D}"/>
              </a:ext>
            </a:extLst>
          </p:cNvPr>
          <p:cNvSpPr txBox="1"/>
          <p:nvPr/>
        </p:nvSpPr>
        <p:spPr>
          <a:xfrm>
            <a:off x="7072604" y="2678057"/>
            <a:ext cx="4460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Distribution of prices shifts slightly towards a more expensive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First year of pandemic increased the average price +</a:t>
            </a:r>
            <a:r>
              <a:rPr lang="en-SG" b="1" dirty="0">
                <a:latin typeface="Avenir Next LT Pro Light" panose="020B0304020202020204" pitchFamily="34" charset="0"/>
              </a:rPr>
              <a:t>4.66% </a:t>
            </a:r>
            <a:r>
              <a:rPr lang="en-SG" dirty="0">
                <a:latin typeface="Avenir Next LT Pro Light" panose="020B0304020202020204" pitchFamily="34" charset="0"/>
              </a:rPr>
              <a:t>compared to the previous year, 2019 vs 2020.</a:t>
            </a:r>
          </a:p>
        </p:txBody>
      </p:sp>
    </p:spTree>
    <p:extLst>
      <p:ext uri="{BB962C8B-B14F-4D97-AF65-F5344CB8AC3E}">
        <p14:creationId xmlns:p14="http://schemas.microsoft.com/office/powerpoint/2010/main" val="344071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84008B-CE19-4345-8AE5-D83D49BA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54" y="681037"/>
            <a:ext cx="5978571" cy="5495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60951-1202-44B8-84D4-DC6F4E834B20}"/>
              </a:ext>
            </a:extLst>
          </p:cNvPr>
          <p:cNvSpPr txBox="1"/>
          <p:nvPr/>
        </p:nvSpPr>
        <p:spPr>
          <a:xfrm>
            <a:off x="7124679" y="1027906"/>
            <a:ext cx="4460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venir Next LT Pro Light" panose="020B0304020202020204" pitchFamily="34" charset="0"/>
              </a:rPr>
              <a:t>Much larger </a:t>
            </a:r>
            <a:r>
              <a:rPr lang="en-US" dirty="0">
                <a:latin typeface="Avenir Next LT Pro Light" panose="020B0304020202020204" pitchFamily="34" charset="0"/>
              </a:rPr>
              <a:t>shift in distribution of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latin typeface="Avenir Next LT Pro Light" panose="020B0304020202020204" pitchFamily="34" charset="0"/>
              </a:rPr>
              <a:t>+18.2% increase</a:t>
            </a:r>
            <a:r>
              <a:rPr lang="en-SG" dirty="0">
                <a:latin typeface="Avenir Next LT Pro Light" panose="020B0304020202020204" pitchFamily="34" charset="0"/>
              </a:rPr>
              <a:t> in the mean resale price, 2019 vs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Construction delays(due to manpower shortage from Covid-19 border measures) increased demand for resale flats. (Ng, 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Residents buying resale flats can receive up to </a:t>
            </a:r>
            <a:r>
              <a:rPr lang="en-SG" b="1" dirty="0">
                <a:latin typeface="Avenir Next LT Pro Light" panose="020B0304020202020204" pitchFamily="34" charset="0"/>
              </a:rPr>
              <a:t>$160,000</a:t>
            </a:r>
            <a:r>
              <a:rPr lang="en-SG" dirty="0">
                <a:latin typeface="Avenir Next LT Pro Light" panose="020B0304020202020204" pitchFamily="34" charset="0"/>
              </a:rPr>
              <a:t> in grants, thus people can afford more expensive property. (Ng, 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latin typeface="Avenir Next LT Pro Light" panose="020B0304020202020204" pitchFamily="34" charset="0"/>
              </a:rPr>
              <a:t>Resale prices are higher than normal, potentially more profit for us.</a:t>
            </a:r>
          </a:p>
        </p:txBody>
      </p:sp>
    </p:spTree>
    <p:extLst>
      <p:ext uri="{BB962C8B-B14F-4D97-AF65-F5344CB8AC3E}">
        <p14:creationId xmlns:p14="http://schemas.microsoft.com/office/powerpoint/2010/main" val="257980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231CC-03B1-4C71-9D9E-A203132B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36" y="542319"/>
            <a:ext cx="6724927" cy="5773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507AE-0636-48E0-9BD7-C17C65F74728}"/>
              </a:ext>
            </a:extLst>
          </p:cNvPr>
          <p:cNvSpPr txBox="1"/>
          <p:nvPr/>
        </p:nvSpPr>
        <p:spPr>
          <a:xfrm>
            <a:off x="6657332" y="823391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DDD4-5C56-42BD-BA04-DE16E7E57FF2}"/>
              </a:ext>
            </a:extLst>
          </p:cNvPr>
          <p:cNvSpPr txBox="1"/>
          <p:nvPr/>
        </p:nvSpPr>
        <p:spPr>
          <a:xfrm>
            <a:off x="8814651" y="3928189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plt.hist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E2400-BCD2-4B1D-818D-0F09E6E74AE2}"/>
              </a:ext>
            </a:extLst>
          </p:cNvPr>
          <p:cNvSpPr txBox="1"/>
          <p:nvPr/>
        </p:nvSpPr>
        <p:spPr>
          <a:xfrm>
            <a:off x="1651185" y="1626638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plt.text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12433-6850-4D57-81BF-975B88B315BF}"/>
              </a:ext>
            </a:extLst>
          </p:cNvPr>
          <p:cNvSpPr txBox="1"/>
          <p:nvPr/>
        </p:nvSpPr>
        <p:spPr>
          <a:xfrm>
            <a:off x="9106149" y="5455298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B8DFC-4A05-4A99-86E6-5768C2986176}"/>
              </a:ext>
            </a:extLst>
          </p:cNvPr>
          <p:cNvSpPr txBox="1"/>
          <p:nvPr/>
        </p:nvSpPr>
        <p:spPr>
          <a:xfrm>
            <a:off x="8595381" y="1210253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np.mean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BA16E-4D76-4F7C-BEFF-50B42BAAA6B0}"/>
              </a:ext>
            </a:extLst>
          </p:cNvPr>
          <p:cNvSpPr txBox="1"/>
          <p:nvPr/>
        </p:nvSpPr>
        <p:spPr>
          <a:xfrm>
            <a:off x="8587772" y="1626638"/>
            <a:ext cx="124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np.median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C62DF-8FD0-452C-8F82-86206B6EBAAF}"/>
              </a:ext>
            </a:extLst>
          </p:cNvPr>
          <p:cNvSpPr txBox="1"/>
          <p:nvPr/>
        </p:nvSpPr>
        <p:spPr>
          <a:xfrm>
            <a:off x="8595381" y="2401080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np.std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4A9CA-EB91-43B3-BACA-49734E2A2258}"/>
              </a:ext>
            </a:extLst>
          </p:cNvPr>
          <p:cNvSpPr txBox="1"/>
          <p:nvPr/>
        </p:nvSpPr>
        <p:spPr>
          <a:xfrm>
            <a:off x="8595381" y="2020860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np.max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D3209-7FAD-42AE-B4AD-69BD36DDCA19}"/>
              </a:ext>
            </a:extLst>
          </p:cNvPr>
          <p:cNvSpPr txBox="1"/>
          <p:nvPr/>
        </p:nvSpPr>
        <p:spPr>
          <a:xfrm>
            <a:off x="0" y="3743523"/>
            <a:ext cx="325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plt.yaxis.set_major_formatter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61F05A-BFB9-47A8-9C05-36187685BA0B}"/>
              </a:ext>
            </a:extLst>
          </p:cNvPr>
          <p:cNvCxnSpPr>
            <a:cxnSpLocks/>
          </p:cNvCxnSpPr>
          <p:nvPr/>
        </p:nvCxnSpPr>
        <p:spPr>
          <a:xfrm>
            <a:off x="7513567" y="1109709"/>
            <a:ext cx="620670" cy="204186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3021D7-31CA-4D6D-A32F-262D45D1562B}"/>
              </a:ext>
            </a:extLst>
          </p:cNvPr>
          <p:cNvCxnSpPr>
            <a:cxnSpLocks/>
          </p:cNvCxnSpPr>
          <p:nvPr/>
        </p:nvCxnSpPr>
        <p:spPr>
          <a:xfrm flipH="1" flipV="1">
            <a:off x="7412854" y="1109709"/>
            <a:ext cx="923278" cy="659803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24F166-AABD-4764-A557-19E31DDFB30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198508" y="1192723"/>
            <a:ext cx="849084" cy="983681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73837-1A82-423D-88EF-3D0049610A35}"/>
              </a:ext>
            </a:extLst>
          </p:cNvPr>
          <p:cNvCxnSpPr>
            <a:cxnSpLocks/>
          </p:cNvCxnSpPr>
          <p:nvPr/>
        </p:nvCxnSpPr>
        <p:spPr>
          <a:xfrm>
            <a:off x="7140687" y="1163200"/>
            <a:ext cx="513309" cy="1386330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C6B831-4E5F-4CC9-893F-9432A2A8B054}"/>
              </a:ext>
            </a:extLst>
          </p:cNvPr>
          <p:cNvCxnSpPr>
            <a:cxnSpLocks/>
          </p:cNvCxnSpPr>
          <p:nvPr/>
        </p:nvCxnSpPr>
        <p:spPr>
          <a:xfrm flipH="1" flipV="1">
            <a:off x="6640497" y="3633849"/>
            <a:ext cx="2232471" cy="479006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113DB-59F8-4907-9BC8-D4EF4680D105}"/>
              </a:ext>
            </a:extLst>
          </p:cNvPr>
          <p:cNvCxnSpPr>
            <a:cxnSpLocks/>
          </p:cNvCxnSpPr>
          <p:nvPr/>
        </p:nvCxnSpPr>
        <p:spPr>
          <a:xfrm flipH="1">
            <a:off x="6176548" y="1156015"/>
            <a:ext cx="645631" cy="1918575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FAE2DA-A693-40C3-91B3-EBF4BB5ECB61}"/>
              </a:ext>
            </a:extLst>
          </p:cNvPr>
          <p:cNvCxnSpPr>
            <a:cxnSpLocks/>
          </p:cNvCxnSpPr>
          <p:nvPr/>
        </p:nvCxnSpPr>
        <p:spPr>
          <a:xfrm flipH="1" flipV="1">
            <a:off x="5601810" y="3632921"/>
            <a:ext cx="3178164" cy="533600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37325B-55ED-4816-8AD1-7905E65E678C}"/>
              </a:ext>
            </a:extLst>
          </p:cNvPr>
          <p:cNvCxnSpPr>
            <a:cxnSpLocks/>
          </p:cNvCxnSpPr>
          <p:nvPr/>
        </p:nvCxnSpPr>
        <p:spPr>
          <a:xfrm>
            <a:off x="8336132" y="5542342"/>
            <a:ext cx="770018" cy="87990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86166F-7E52-40A0-9AD4-8949A2B74E69}"/>
              </a:ext>
            </a:extLst>
          </p:cNvPr>
          <p:cNvCxnSpPr>
            <a:cxnSpLocks/>
          </p:cNvCxnSpPr>
          <p:nvPr/>
        </p:nvCxnSpPr>
        <p:spPr>
          <a:xfrm flipH="1" flipV="1">
            <a:off x="2425627" y="1872726"/>
            <a:ext cx="1334284" cy="31292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581892-8435-447A-B6F6-EB7C4C813E63}"/>
              </a:ext>
            </a:extLst>
          </p:cNvPr>
          <p:cNvCxnSpPr>
            <a:cxnSpLocks/>
          </p:cNvCxnSpPr>
          <p:nvPr/>
        </p:nvCxnSpPr>
        <p:spPr>
          <a:xfrm flipH="1">
            <a:off x="2834903" y="3429000"/>
            <a:ext cx="257866" cy="499189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008E3D8-0982-4FB0-A448-2732B660FEEE}"/>
              </a:ext>
            </a:extLst>
          </p:cNvPr>
          <p:cNvSpPr txBox="1"/>
          <p:nvPr/>
        </p:nvSpPr>
        <p:spPr>
          <a:xfrm>
            <a:off x="8779974" y="4368578"/>
            <a:ext cx="260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plt.annotate</a:t>
            </a:r>
            <a:endParaRPr lang="en-US" dirty="0"/>
          </a:p>
          <a:p>
            <a:r>
              <a:rPr lang="en-US" dirty="0"/>
              <a:t>(for hover annotations)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54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60B5-AB34-463E-A5C8-992F50F0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Covid and sales processing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ADD9-7CAC-470A-B149-0A7AD97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819"/>
            <a:ext cx="4186561" cy="21426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Avenir Next LT Pro" panose="020B0504020202020204" pitchFamily="34" charset="0"/>
              </a:rPr>
              <a:t>transformed</a:t>
            </a:r>
          </a:p>
          <a:p>
            <a:pPr marL="0" indent="0" algn="ctr">
              <a:buNone/>
            </a:pPr>
            <a:r>
              <a:rPr lang="en-US" dirty="0">
                <a:latin typeface="Avenir Next LT Pro Light" panose="020B0304020202020204" pitchFamily="34" charset="0"/>
              </a:rPr>
              <a:t>months to quarter</a:t>
            </a:r>
          </a:p>
          <a:p>
            <a:pPr marL="0" indent="0" algn="ctr">
              <a:buNone/>
            </a:pPr>
            <a:r>
              <a:rPr lang="en-US" dirty="0">
                <a:latin typeface="Avenir Next LT Pro Light" panose="020B0304020202020204" pitchFamily="34" charset="0"/>
              </a:rPr>
              <a:t>2020-03 to 2020-Q1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56A2C8-D025-4D78-8E18-6A7C0D1EFCE7}"/>
              </a:ext>
            </a:extLst>
          </p:cNvPr>
          <p:cNvSpPr txBox="1">
            <a:spLocks/>
          </p:cNvSpPr>
          <p:nvPr/>
        </p:nvSpPr>
        <p:spPr>
          <a:xfrm>
            <a:off x="6415473" y="2170867"/>
            <a:ext cx="4575699" cy="615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SG" b="1" dirty="0">
                <a:latin typeface="Avenir Next LT Pro Light" panose="020B0304020202020204" pitchFamily="34" charset="0"/>
              </a:rPr>
              <a:t>Processing for seasonal adjustment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58B99BF-B2FA-42CA-B8D8-269EDA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8" y="2597066"/>
            <a:ext cx="5973685" cy="3360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94F267-C20A-4C1C-BF6D-369D8B8A5F29}"/>
              </a:ext>
            </a:extLst>
          </p:cNvPr>
          <p:cNvSpPr txBox="1"/>
          <p:nvPr/>
        </p:nvSpPr>
        <p:spPr>
          <a:xfrm>
            <a:off x="8023812" y="3077246"/>
            <a:ext cx="185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venir Next LT Pro Light" panose="020B0304020202020204" pitchFamily="34" charset="0"/>
              </a:rPr>
              <a:t>np.resize</a:t>
            </a:r>
            <a:endParaRPr lang="en-SG" sz="2400" dirty="0">
              <a:latin typeface="Avenir Next LT Pro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7EC8-3645-4210-9049-8E52783FB416}"/>
              </a:ext>
            </a:extLst>
          </p:cNvPr>
          <p:cNvSpPr txBox="1"/>
          <p:nvPr/>
        </p:nvSpPr>
        <p:spPr>
          <a:xfrm>
            <a:off x="9908839" y="3077245"/>
            <a:ext cx="22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venir Next LT Pro Light" panose="020B0304020202020204" pitchFamily="34" charset="0"/>
              </a:rPr>
              <a:t>np.transpose</a:t>
            </a:r>
            <a:endParaRPr lang="en-SG" sz="2400" dirty="0">
              <a:latin typeface="Avenir Next LT Pro Light" panose="020B0304020202020204" pitchFamily="34" charset="0"/>
            </a:endParaRPr>
          </a:p>
        </p:txBody>
      </p:sp>
      <p:pic>
        <p:nvPicPr>
          <p:cNvPr id="7170" name="Picture 2" descr="Shaded Cube Clip Art at Clker.com - vector clip art online ...">
            <a:extLst>
              <a:ext uri="{FF2B5EF4-FFF2-40B4-BE49-F238E27FC236}">
                <a16:creationId xmlns:a16="http://schemas.microsoft.com/office/drawing/2014/main" id="{15CC5DDA-DC2C-4B61-BF4A-1B2EEFBF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38" y="4012708"/>
            <a:ext cx="1542484" cy="16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0274ECC-DB0A-4CCB-A0CF-39E15CC4989B}"/>
              </a:ext>
            </a:extLst>
          </p:cNvPr>
          <p:cNvSpPr/>
          <p:nvPr/>
        </p:nvSpPr>
        <p:spPr>
          <a:xfrm>
            <a:off x="-1175018" y="5769613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3C62F5-EEC1-4C6D-8ADC-DAD02DF399E8}"/>
              </a:ext>
            </a:extLst>
          </p:cNvPr>
          <p:cNvSpPr/>
          <p:nvPr/>
        </p:nvSpPr>
        <p:spPr>
          <a:xfrm>
            <a:off x="11787203" y="-67145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050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E79387-A15E-4B01-B033-DFB9CC3296CD}"/>
              </a:ext>
            </a:extLst>
          </p:cNvPr>
          <p:cNvSpPr txBox="1"/>
          <p:nvPr/>
        </p:nvSpPr>
        <p:spPr>
          <a:xfrm>
            <a:off x="1334278" y="5309118"/>
            <a:ext cx="989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 Light" panose="020B0304020202020204" pitchFamily="34" charset="0"/>
              </a:rPr>
              <a:t>After seasonal adjustment, </a:t>
            </a:r>
            <a:r>
              <a:rPr lang="en-US" b="1" dirty="0">
                <a:latin typeface="Avenir Next LT Pro Light" panose="020B0304020202020204" pitchFamily="34" charset="0"/>
              </a:rPr>
              <a:t>-33.13% </a:t>
            </a:r>
            <a:r>
              <a:rPr lang="en-US" dirty="0">
                <a:latin typeface="Avenir Next LT Pro Light" panose="020B0304020202020204" pitchFamily="34" charset="0"/>
              </a:rPr>
              <a:t>dip in resales from 2019.</a:t>
            </a:r>
          </a:p>
          <a:p>
            <a:pPr algn="ctr"/>
            <a:r>
              <a:rPr lang="en-US" dirty="0">
                <a:latin typeface="Avenir Next LT Pro Light" panose="020B0304020202020204" pitchFamily="34" charset="0"/>
              </a:rPr>
              <a:t>Possibly due to </a:t>
            </a:r>
            <a:r>
              <a:rPr lang="en-US" b="1" dirty="0">
                <a:latin typeface="Avenir Next LT Pro Light" panose="020B0304020202020204" pitchFamily="34" charset="0"/>
              </a:rPr>
              <a:t>tight</a:t>
            </a:r>
            <a:r>
              <a:rPr lang="en-US" dirty="0">
                <a:latin typeface="Avenir Next LT Pro Light" panose="020B0304020202020204" pitchFamily="34" charset="0"/>
              </a:rPr>
              <a:t> </a:t>
            </a:r>
            <a:r>
              <a:rPr lang="en-US" b="1" dirty="0">
                <a:latin typeface="Avenir Next LT Pro Light" panose="020B0304020202020204" pitchFamily="34" charset="0"/>
              </a:rPr>
              <a:t>circuit breaker measures </a:t>
            </a:r>
            <a:r>
              <a:rPr lang="en-US" dirty="0">
                <a:latin typeface="Avenir Next LT Pro Light" panose="020B0304020202020204" pitchFamily="34" charset="0"/>
              </a:rPr>
              <a:t>implemented in April. (Lee, 2020)</a:t>
            </a:r>
            <a:endParaRPr lang="en-SG" b="1" dirty="0">
              <a:latin typeface="Avenir Next LT Pro Light" panose="020B03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5E9C1-D04D-4640-82D7-B3CA676F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18" y="180003"/>
            <a:ext cx="7822968" cy="5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34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ADB4-776D-43D3-8724-2FF291A0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23BD-D6D8-4682-9A43-8523D1F8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D9F86-6AE5-44D7-A896-762383D7CDE4}"/>
              </a:ext>
            </a:extLst>
          </p:cNvPr>
          <p:cNvSpPr txBox="1"/>
          <p:nvPr/>
        </p:nvSpPr>
        <p:spPr>
          <a:xfrm>
            <a:off x="1334278" y="5309118"/>
            <a:ext cx="989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 Light" panose="020B0304020202020204" pitchFamily="34" charset="0"/>
              </a:rPr>
              <a:t>Fast </a:t>
            </a:r>
            <a:r>
              <a:rPr lang="en-US" dirty="0">
                <a:latin typeface="Avenir Next LT Pro Light" panose="020B0304020202020204" pitchFamily="34" charset="0"/>
              </a:rPr>
              <a:t>recovery in one year, reaching a 9-year high of </a:t>
            </a:r>
            <a:r>
              <a:rPr lang="en-US" b="1" dirty="0">
                <a:latin typeface="Avenir Next LT Pro Light" panose="020B0304020202020204" pitchFamily="34" charset="0"/>
              </a:rPr>
              <a:t>7918 resales </a:t>
            </a:r>
            <a:r>
              <a:rPr lang="en-US" dirty="0">
                <a:latin typeface="Avenir Next LT Pro Light" panose="020B0304020202020204" pitchFamily="34" charset="0"/>
              </a:rPr>
              <a:t>in 2021-Q1.</a:t>
            </a:r>
            <a:endParaRPr lang="en-US" b="1" dirty="0">
              <a:latin typeface="Avenir Next LT Pro Light" panose="020B0304020202020204" pitchFamily="34" charset="0"/>
            </a:endParaRPr>
          </a:p>
          <a:p>
            <a:pPr algn="ctr"/>
            <a:r>
              <a:rPr lang="en-SG" dirty="0">
                <a:latin typeface="Avenir Next LT Pro Light" panose="020B0304020202020204" pitchFamily="34" charset="0"/>
              </a:rPr>
              <a:t>Number of resales are </a:t>
            </a:r>
            <a:r>
              <a:rPr lang="en-SG" b="1" dirty="0">
                <a:latin typeface="Avenir Next LT Pro Light" panose="020B0304020202020204" pitchFamily="34" charset="0"/>
              </a:rPr>
              <a:t>higher than ever</a:t>
            </a:r>
            <a:r>
              <a:rPr lang="en-SG" dirty="0">
                <a:latin typeface="Avenir Next LT Pro Light" panose="020B0304020202020204" pitchFamily="34" charset="0"/>
              </a:rPr>
              <a:t>; it seems like a great time to </a:t>
            </a:r>
            <a:r>
              <a:rPr lang="en-SG" b="1" dirty="0">
                <a:latin typeface="Avenir Next LT Pro Light" panose="020B0304020202020204" pitchFamily="34" charset="0"/>
              </a:rPr>
              <a:t>capitalise on this.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71DD5-29F9-4C37-9749-0AB41818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64" y="158620"/>
            <a:ext cx="7633926" cy="50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8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52863D5F-AE83-40E6-9711-308FDFFE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72" y="805440"/>
            <a:ext cx="8294856" cy="5397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9C65A-785D-4B9E-A49B-047F77035FBB}"/>
              </a:ext>
            </a:extLst>
          </p:cNvPr>
          <p:cNvSpPr txBox="1"/>
          <p:nvPr/>
        </p:nvSpPr>
        <p:spPr>
          <a:xfrm>
            <a:off x="9586963" y="1160742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7B6A-0F1D-49CE-B5DB-E17A4AAE641A}"/>
              </a:ext>
            </a:extLst>
          </p:cNvPr>
          <p:cNvSpPr txBox="1"/>
          <p:nvPr/>
        </p:nvSpPr>
        <p:spPr>
          <a:xfrm>
            <a:off x="9888804" y="4480991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plt.barh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D87B7-0757-497E-A387-2F58218327A9}"/>
              </a:ext>
            </a:extLst>
          </p:cNvPr>
          <p:cNvSpPr txBox="1"/>
          <p:nvPr/>
        </p:nvSpPr>
        <p:spPr>
          <a:xfrm>
            <a:off x="1061764" y="4575049"/>
            <a:ext cx="160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plt.set_xticks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1D8B6-609E-4A9E-9E93-B1B8CB0B105A}"/>
              </a:ext>
            </a:extLst>
          </p:cNvPr>
          <p:cNvSpPr txBox="1"/>
          <p:nvPr/>
        </p:nvSpPr>
        <p:spPr>
          <a:xfrm>
            <a:off x="317599" y="3961114"/>
            <a:ext cx="160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plt.set_yticks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047C4-BAF1-44D2-8D67-078C9407CE5B}"/>
              </a:ext>
            </a:extLst>
          </p:cNvPr>
          <p:cNvSpPr txBox="1"/>
          <p:nvPr/>
        </p:nvSpPr>
        <p:spPr>
          <a:xfrm>
            <a:off x="111161" y="3422717"/>
            <a:ext cx="160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plt.set_ylabel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3287A-B0C6-4D79-A034-66178035DF4B}"/>
              </a:ext>
            </a:extLst>
          </p:cNvPr>
          <p:cNvSpPr txBox="1"/>
          <p:nvPr/>
        </p:nvSpPr>
        <p:spPr>
          <a:xfrm>
            <a:off x="2922985" y="5849891"/>
            <a:ext cx="160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7470E-AD46-47B5-9921-29965D366070}"/>
              </a:ext>
            </a:extLst>
          </p:cNvPr>
          <p:cNvSpPr txBox="1"/>
          <p:nvPr/>
        </p:nvSpPr>
        <p:spPr>
          <a:xfrm>
            <a:off x="317599" y="900017"/>
            <a:ext cx="160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plt.yaxis.set_major_formatter</a:t>
            </a:r>
            <a:endParaRPr lang="en-US" dirty="0"/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099E9E-1DBB-4F4C-9047-212A6AC53669}"/>
              </a:ext>
            </a:extLst>
          </p:cNvPr>
          <p:cNvCxnSpPr/>
          <p:nvPr/>
        </p:nvCxnSpPr>
        <p:spPr>
          <a:xfrm flipH="1">
            <a:off x="8837260" y="1492839"/>
            <a:ext cx="772357" cy="790112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2E8559-4B6E-4B97-875C-DC8B1A1D668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558074" y="4575049"/>
            <a:ext cx="1330730" cy="90608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3A2B4B-2C95-4166-822F-C28E8F1DEED9}"/>
              </a:ext>
            </a:extLst>
          </p:cNvPr>
          <p:cNvSpPr txBox="1"/>
          <p:nvPr/>
        </p:nvSpPr>
        <p:spPr>
          <a:xfrm>
            <a:off x="5078027" y="6098959"/>
            <a:ext cx="160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ax.spines</a:t>
            </a:r>
            <a:endParaRPr lang="en-S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BA27BC-FD4D-4FEF-B7E2-3CA671FB72EC}"/>
              </a:ext>
            </a:extLst>
          </p:cNvPr>
          <p:cNvCxnSpPr>
            <a:cxnSpLocks/>
          </p:cNvCxnSpPr>
          <p:nvPr/>
        </p:nvCxnSpPr>
        <p:spPr>
          <a:xfrm flipH="1">
            <a:off x="5600492" y="5221380"/>
            <a:ext cx="809186" cy="951676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CA44D9-97E4-4410-9F86-7EA51EAC616C}"/>
              </a:ext>
            </a:extLst>
          </p:cNvPr>
          <p:cNvSpPr txBox="1"/>
          <p:nvPr/>
        </p:nvSpPr>
        <p:spPr>
          <a:xfrm>
            <a:off x="1107072" y="5480559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plt.text</a:t>
            </a:r>
            <a:endParaRPr lang="en-SG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949177-F730-4FE7-B9EA-AE3E421C78B3}"/>
              </a:ext>
            </a:extLst>
          </p:cNvPr>
          <p:cNvCxnSpPr>
            <a:cxnSpLocks/>
          </p:cNvCxnSpPr>
          <p:nvPr/>
        </p:nvCxnSpPr>
        <p:spPr>
          <a:xfrm flipH="1">
            <a:off x="1896896" y="5294763"/>
            <a:ext cx="1611883" cy="378068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B63405-4A5A-494B-83EE-3997B7710925}"/>
              </a:ext>
            </a:extLst>
          </p:cNvPr>
          <p:cNvCxnSpPr>
            <a:cxnSpLocks/>
          </p:cNvCxnSpPr>
          <p:nvPr/>
        </p:nvCxnSpPr>
        <p:spPr>
          <a:xfrm flipH="1">
            <a:off x="3755881" y="5480559"/>
            <a:ext cx="1234269" cy="572001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90C8A7-B40B-4BDA-996E-61FFFC4A8939}"/>
              </a:ext>
            </a:extLst>
          </p:cNvPr>
          <p:cNvCxnSpPr>
            <a:cxnSpLocks/>
          </p:cNvCxnSpPr>
          <p:nvPr/>
        </p:nvCxnSpPr>
        <p:spPr>
          <a:xfrm flipH="1">
            <a:off x="3563460" y="4764284"/>
            <a:ext cx="1408956" cy="1124493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2F167B-C7DD-4302-886E-3775BFB40E9D}"/>
              </a:ext>
            </a:extLst>
          </p:cNvPr>
          <p:cNvCxnSpPr>
            <a:cxnSpLocks/>
          </p:cNvCxnSpPr>
          <p:nvPr/>
        </p:nvCxnSpPr>
        <p:spPr>
          <a:xfrm flipH="1">
            <a:off x="1687391" y="4764284"/>
            <a:ext cx="2311204" cy="811911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767DB0-4333-4C1C-81B0-F9711445FA7C}"/>
              </a:ext>
            </a:extLst>
          </p:cNvPr>
          <p:cNvCxnSpPr>
            <a:cxnSpLocks/>
          </p:cNvCxnSpPr>
          <p:nvPr/>
        </p:nvCxnSpPr>
        <p:spPr>
          <a:xfrm flipH="1">
            <a:off x="1803245" y="4112645"/>
            <a:ext cx="856046" cy="550493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8028B3-F77E-4971-8074-21330BA5DC74}"/>
              </a:ext>
            </a:extLst>
          </p:cNvPr>
          <p:cNvCxnSpPr>
            <a:cxnSpLocks/>
          </p:cNvCxnSpPr>
          <p:nvPr/>
        </p:nvCxnSpPr>
        <p:spPr>
          <a:xfrm flipH="1">
            <a:off x="1472968" y="3436469"/>
            <a:ext cx="670779" cy="663100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AB0717-6058-4652-B622-2EA30A2467CA}"/>
              </a:ext>
            </a:extLst>
          </p:cNvPr>
          <p:cNvCxnSpPr/>
          <p:nvPr/>
        </p:nvCxnSpPr>
        <p:spPr>
          <a:xfrm flipH="1">
            <a:off x="1214368" y="2623760"/>
            <a:ext cx="772357" cy="790112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FC6C8A-318A-409F-B4E5-2F8681FE9A31}"/>
              </a:ext>
            </a:extLst>
          </p:cNvPr>
          <p:cNvCxnSpPr>
            <a:cxnSpLocks/>
          </p:cNvCxnSpPr>
          <p:nvPr/>
        </p:nvCxnSpPr>
        <p:spPr>
          <a:xfrm flipH="1" flipV="1">
            <a:off x="1882947" y="1255345"/>
            <a:ext cx="407492" cy="632550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B43F2D-3474-4525-B80F-251702921558}"/>
              </a:ext>
            </a:extLst>
          </p:cNvPr>
          <p:cNvSpPr txBox="1"/>
          <p:nvPr/>
        </p:nvSpPr>
        <p:spPr>
          <a:xfrm>
            <a:off x="9951072" y="2236140"/>
            <a:ext cx="2040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plt.annotate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(for hover annotations)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1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9E0F-212E-4825-B7B2-2D95DAD1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Resales by location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F90C-A369-401D-BB00-5B475FCAA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088"/>
            <a:ext cx="4861264" cy="45307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Avenir Next LT Pro Light" panose="020B0304020202020204" pitchFamily="34" charset="0"/>
              </a:rPr>
              <a:t>‘\</a:t>
            </a:r>
            <a:r>
              <a:rPr lang="en-US" sz="2000" b="1" dirty="0" err="1">
                <a:latin typeface="Avenir Next LT Pro Light" panose="020B0304020202020204" pitchFamily="34" charset="0"/>
              </a:rPr>
              <a:t>planning_area_shape</a:t>
            </a:r>
            <a:r>
              <a:rPr lang="en-US" sz="2000" b="1" dirty="0">
                <a:latin typeface="Avenir Next LT Pro Light" panose="020B0304020202020204" pitchFamily="34" charset="0"/>
              </a:rPr>
              <a:t>'</a:t>
            </a:r>
            <a:endParaRPr lang="en-US" sz="2000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 Light" panose="020B0304020202020204" pitchFamily="34" charset="0"/>
              </a:rPr>
              <a:t>Read shape data file using Python library </a:t>
            </a:r>
            <a:r>
              <a:rPr lang="en-US" sz="2000" b="1" dirty="0" err="1">
                <a:latin typeface="Avenir Next LT Pro Light" panose="020B0304020202020204" pitchFamily="34" charset="0"/>
              </a:rPr>
              <a:t>geopandas</a:t>
            </a:r>
            <a:endParaRPr lang="en-US" sz="20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venir Next LT Pro Light" panose="020B0304020202020204" pitchFamily="34" charset="0"/>
              </a:rPr>
              <a:t>HDB</a:t>
            </a:r>
            <a:r>
              <a:rPr lang="en-US" sz="2000" dirty="0">
                <a:latin typeface="Avenir Next LT Pro Light" panose="020B0304020202020204" pitchFamily="34" charset="0"/>
              </a:rPr>
              <a:t> considers towns: Marina East, Marina South, Newton, Orchard, Outram, River Valley as Central Area. (Housing &amp; Development Board, 2020). </a:t>
            </a:r>
            <a:endParaRPr lang="en-US" sz="20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 Light" panose="020B0304020202020204" pitchFamily="34" charset="0"/>
              </a:rPr>
              <a:t>Merged the above regions into one larger region ‘Central Area’.</a:t>
            </a:r>
          </a:p>
          <a:p>
            <a:pPr marL="0" indent="0">
              <a:buNone/>
            </a:pPr>
            <a:r>
              <a:rPr lang="en-SG" sz="2000" dirty="0">
                <a:latin typeface="Avenir Next LT Pro Light" panose="020B0304020202020204" pitchFamily="34" charset="0"/>
              </a:rPr>
              <a:t>Kallang and Whampoa also merged.</a:t>
            </a:r>
          </a:p>
        </p:txBody>
      </p:sp>
      <p:pic>
        <p:nvPicPr>
          <p:cNvPr id="4" name="Picture 2" descr="Data.gov.sg">
            <a:extLst>
              <a:ext uri="{FF2B5EF4-FFF2-40B4-BE49-F238E27FC236}">
                <a16:creationId xmlns:a16="http://schemas.microsoft.com/office/drawing/2014/main" id="{301BB6EE-C4C5-4607-8238-61652BB4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92" y="-304800"/>
            <a:ext cx="2420108" cy="12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3841014-9986-4360-B156-451F37EE7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79919"/>
              </p:ext>
            </p:extLst>
          </p:nvPr>
        </p:nvGraphicFramePr>
        <p:xfrm>
          <a:off x="7343439" y="2822278"/>
          <a:ext cx="2722231" cy="271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4" imgW="12698280" imgH="12698280" progId="">
                  <p:embed/>
                </p:oleObj>
              </mc:Choice>
              <mc:Fallback>
                <p:oleObj r:id="rId4" imgW="12698280" imgH="12698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3439" y="2822278"/>
                        <a:ext cx="2722231" cy="2716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079B4F-64D2-4876-AB3A-2AA8DC1B56CF}"/>
              </a:ext>
            </a:extLst>
          </p:cNvPr>
          <p:cNvSpPr txBox="1"/>
          <p:nvPr/>
        </p:nvSpPr>
        <p:spPr>
          <a:xfrm>
            <a:off x="5657294" y="217594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SG" sz="1800" dirty="0">
                <a:latin typeface="Avenir Next LT Pro Light" panose="020B0304020202020204" pitchFamily="34" charset="0"/>
              </a:rPr>
              <a:t>Merging </a:t>
            </a:r>
            <a:r>
              <a:rPr lang="en-SG" dirty="0">
                <a:latin typeface="Avenir Next LT Pro Light" panose="020B0304020202020204" pitchFamily="34" charset="0"/>
              </a:rPr>
              <a:t>was done with </a:t>
            </a:r>
            <a:r>
              <a:rPr lang="en-SG" b="1" dirty="0">
                <a:latin typeface="Avenir Next LT Pro Light" panose="020B0304020202020204" pitchFamily="34" charset="0"/>
              </a:rPr>
              <a:t>shapely</a:t>
            </a:r>
          </a:p>
          <a:p>
            <a:pPr marL="0" indent="0" algn="ctr">
              <a:buNone/>
            </a:pPr>
            <a:r>
              <a:rPr lang="en-SG" sz="1800" dirty="0" err="1">
                <a:latin typeface="Avenir Next LT Pro Light" panose="020B0304020202020204" pitchFamily="34" charset="0"/>
              </a:rPr>
              <a:t>shapely.ops.unary_union</a:t>
            </a:r>
            <a:endParaRPr lang="en-SG" sz="1800" dirty="0">
              <a:latin typeface="Avenir Next LT Pro Light" panose="020B0304020202020204" pitchFamily="34" charset="0"/>
            </a:endParaRPr>
          </a:p>
        </p:txBody>
      </p:sp>
      <p:pic>
        <p:nvPicPr>
          <p:cNvPr id="6146" name="Picture 2" descr="Document, file, shp icon">
            <a:extLst>
              <a:ext uri="{FF2B5EF4-FFF2-40B4-BE49-F238E27FC236}">
                <a16:creationId xmlns:a16="http://schemas.microsoft.com/office/drawing/2014/main" id="{CDE75C07-C396-4752-A0EC-D2CF91279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851" y="2741350"/>
            <a:ext cx="1375299" cy="13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FF4CFB6-752E-41AF-9992-958E14A2F272}"/>
              </a:ext>
            </a:extLst>
          </p:cNvPr>
          <p:cNvSpPr/>
          <p:nvPr/>
        </p:nvSpPr>
        <p:spPr>
          <a:xfrm>
            <a:off x="-1370326" y="-623341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D8C833-9CCD-4EF6-A6EF-F602000EDFD1}"/>
              </a:ext>
            </a:extLst>
          </p:cNvPr>
          <p:cNvSpPr/>
          <p:nvPr/>
        </p:nvSpPr>
        <p:spPr>
          <a:xfrm>
            <a:off x="5811709" y="6492875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AA8C3-F1C7-462B-AD07-CEDCA03A7194}"/>
              </a:ext>
            </a:extLst>
          </p:cNvPr>
          <p:cNvSpPr/>
          <p:nvPr/>
        </p:nvSpPr>
        <p:spPr>
          <a:xfrm>
            <a:off x="11893487" y="1535514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162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B649C1-2ED2-457C-94A7-2B4E2376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73" y="299544"/>
            <a:ext cx="6783615" cy="3999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2E1120-B48A-4C15-B603-2B78F2ABDC4C}"/>
              </a:ext>
            </a:extLst>
          </p:cNvPr>
          <p:cNvSpPr txBox="1"/>
          <p:nvPr/>
        </p:nvSpPr>
        <p:spPr>
          <a:xfrm>
            <a:off x="1943134" y="3896824"/>
            <a:ext cx="8845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Over the years, towns in the </a:t>
            </a:r>
            <a:r>
              <a:rPr lang="en-US" b="1" dirty="0">
                <a:latin typeface="Avenir Next LT Pro Light" panose="020B0304020202020204" pitchFamily="34" charset="0"/>
              </a:rPr>
              <a:t>central region</a:t>
            </a:r>
            <a:r>
              <a:rPr lang="en-US" dirty="0">
                <a:latin typeface="Avenir Next LT Pro Light" panose="020B0304020202020204" pitchFamily="34" charset="0"/>
              </a:rPr>
              <a:t> do not appear to perform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Meanwhile, towns farther away from the central region such as the east are producing incredible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From historical performance, the number of resales in Sengkang continue to grow, reaching an impressive </a:t>
            </a:r>
            <a:r>
              <a:rPr lang="en-SG" b="1" dirty="0">
                <a:latin typeface="Avenir Next LT Pro Light" panose="020B0304020202020204" pitchFamily="34" charset="0"/>
              </a:rPr>
              <a:t>2661 resales</a:t>
            </a:r>
            <a:r>
              <a:rPr lang="en-SG" dirty="0">
                <a:latin typeface="Avenir Next LT Pro Light" panose="020B0304020202020204" pitchFamily="34" charset="0"/>
              </a:rPr>
              <a:t> in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We should </a:t>
            </a:r>
            <a:r>
              <a:rPr lang="en-SG" b="1" dirty="0">
                <a:latin typeface="Avenir Next LT Pro Light" panose="020B0304020202020204" pitchFamily="34" charset="0"/>
              </a:rPr>
              <a:t>avoid </a:t>
            </a:r>
            <a:r>
              <a:rPr lang="en-SG" dirty="0">
                <a:latin typeface="Avenir Next LT Pro Light" panose="020B0304020202020204" pitchFamily="34" charset="0"/>
              </a:rPr>
              <a:t>towns in the central region when it comes to HDBs.</a:t>
            </a:r>
          </a:p>
        </p:txBody>
      </p:sp>
    </p:spTree>
    <p:extLst>
      <p:ext uri="{BB962C8B-B14F-4D97-AF65-F5344CB8AC3E}">
        <p14:creationId xmlns:p14="http://schemas.microsoft.com/office/powerpoint/2010/main" val="127013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A1D-0081-45A4-BB2C-0DB2BE8D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09" y="1503686"/>
            <a:ext cx="3494103" cy="1925314"/>
          </a:xfrm>
        </p:spPr>
        <p:txBody>
          <a:bodyPr/>
          <a:lstStyle/>
          <a:p>
            <a:r>
              <a:rPr lang="en-US" dirty="0">
                <a:solidFill>
                  <a:srgbClr val="00192A"/>
                </a:solidFill>
                <a:latin typeface="Biryani Black" panose="00000A00000000000000" pitchFamily="2" charset="0"/>
                <a:cs typeface="Biryani Black" panose="00000A00000000000000" pitchFamily="2" charset="0"/>
              </a:rPr>
              <a:t>Covid-19 hurts</a:t>
            </a:r>
            <a:endParaRPr lang="en-SG" dirty="0">
              <a:solidFill>
                <a:srgbClr val="00192A"/>
              </a:solidFill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03F2-A82D-47B1-B0F1-A365FE78A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09" y="3204838"/>
            <a:ext cx="5456068" cy="1849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We, </a:t>
            </a:r>
            <a:r>
              <a:rPr lang="en-US" sz="2000" dirty="0" err="1">
                <a:solidFill>
                  <a:srgbClr val="00192A"/>
                </a:solidFill>
                <a:latin typeface="Arial Nova Light" panose="020B0304020202020204" pitchFamily="34" charset="0"/>
              </a:rPr>
              <a:t>Propseller</a:t>
            </a: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, are a real-estate agency in Singapore.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The pandemic’s effects are far and wide. In these trying times, it’s important that we reconsider our limited budget.</a:t>
            </a:r>
            <a:endParaRPr lang="en-SG" sz="2000" dirty="0">
              <a:solidFill>
                <a:srgbClr val="00192A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AF5781-A91D-4198-8B12-59930E380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979495"/>
              </p:ext>
            </p:extLst>
          </p:nvPr>
        </p:nvGraphicFramePr>
        <p:xfrm>
          <a:off x="7795845" y="1574390"/>
          <a:ext cx="3018159" cy="326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3" imgW="8317440" imgH="9015840" progId="">
                  <p:embed/>
                </p:oleObj>
              </mc:Choice>
              <mc:Fallback>
                <p:oleObj r:id="rId3" imgW="8317440" imgH="9015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5845" y="1574390"/>
                        <a:ext cx="3018159" cy="326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F4F09-9039-42C5-9B58-9998742C9D3D}"/>
              </a:ext>
            </a:extLst>
          </p:cNvPr>
          <p:cNvSpPr/>
          <p:nvPr/>
        </p:nvSpPr>
        <p:spPr>
          <a:xfrm rot="5400000">
            <a:off x="4023064" y="3083850"/>
            <a:ext cx="53269" cy="4092603"/>
          </a:xfrm>
          <a:prstGeom prst="rect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6431B5-268C-4515-9AA2-82F8CBE88A69}"/>
              </a:ext>
            </a:extLst>
          </p:cNvPr>
          <p:cNvSpPr/>
          <p:nvPr/>
        </p:nvSpPr>
        <p:spPr>
          <a:xfrm>
            <a:off x="-710214" y="-656948"/>
            <a:ext cx="1580226" cy="1580226"/>
          </a:xfrm>
          <a:prstGeom prst="ellipse">
            <a:avLst/>
          </a:prstGeom>
          <a:solidFill>
            <a:srgbClr val="0019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195139-3767-4EB6-8F03-0FD489ABD3A9}"/>
              </a:ext>
            </a:extLst>
          </p:cNvPr>
          <p:cNvSpPr/>
          <p:nvPr/>
        </p:nvSpPr>
        <p:spPr>
          <a:xfrm>
            <a:off x="11657861" y="-790113"/>
            <a:ext cx="1580226" cy="1580226"/>
          </a:xfrm>
          <a:prstGeom prst="ellipse">
            <a:avLst/>
          </a:prstGeom>
          <a:solidFill>
            <a:srgbClr val="0019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201B64-9A29-4543-A537-CACD6C1E96E9}"/>
              </a:ext>
            </a:extLst>
          </p:cNvPr>
          <p:cNvSpPr/>
          <p:nvPr/>
        </p:nvSpPr>
        <p:spPr>
          <a:xfrm>
            <a:off x="6020771" y="6489391"/>
            <a:ext cx="1580226" cy="1580226"/>
          </a:xfrm>
          <a:prstGeom prst="ellipse">
            <a:avLst/>
          </a:prstGeom>
          <a:solidFill>
            <a:srgbClr val="0019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630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E5DDA7-8868-48B8-9647-5E904D75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90" y="845448"/>
            <a:ext cx="8245219" cy="51671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E43D18-2E3B-4B2B-9912-217E861A0660}"/>
              </a:ext>
            </a:extLst>
          </p:cNvPr>
          <p:cNvCxnSpPr>
            <a:cxnSpLocks/>
          </p:cNvCxnSpPr>
          <p:nvPr/>
        </p:nvCxnSpPr>
        <p:spPr>
          <a:xfrm flipV="1">
            <a:off x="9854214" y="1520890"/>
            <a:ext cx="1193231" cy="1240065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9258B6-5863-4718-B3BB-BF0922C6911B}"/>
              </a:ext>
            </a:extLst>
          </p:cNvPr>
          <p:cNvSpPr txBox="1"/>
          <p:nvPr/>
        </p:nvSpPr>
        <p:spPr>
          <a:xfrm>
            <a:off x="9570127" y="1151558"/>
            <a:ext cx="278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matplotlib.widgets.Slider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AA7B5-74C2-42F0-8360-1C5215F7F29D}"/>
              </a:ext>
            </a:extLst>
          </p:cNvPr>
          <p:cNvSpPr txBox="1"/>
          <p:nvPr/>
        </p:nvSpPr>
        <p:spPr>
          <a:xfrm>
            <a:off x="10084580" y="4017280"/>
            <a:ext cx="96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plt.text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6627-97C7-4B0D-B268-4F90810D4485}"/>
              </a:ext>
            </a:extLst>
          </p:cNvPr>
          <p:cNvSpPr txBox="1"/>
          <p:nvPr/>
        </p:nvSpPr>
        <p:spPr>
          <a:xfrm>
            <a:off x="10101499" y="4737916"/>
            <a:ext cx="1735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(for line graph)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0E618-8BFA-4EF5-B32C-803211F06A8F}"/>
              </a:ext>
            </a:extLst>
          </p:cNvPr>
          <p:cNvSpPr txBox="1"/>
          <p:nvPr/>
        </p:nvSpPr>
        <p:spPr>
          <a:xfrm>
            <a:off x="2983924" y="845448"/>
            <a:ext cx="96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plt.fill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AB9E8-FCEA-41D0-BE14-6AEC1933BEEE}"/>
              </a:ext>
            </a:extLst>
          </p:cNvPr>
          <p:cNvSpPr txBox="1"/>
          <p:nvPr/>
        </p:nvSpPr>
        <p:spPr>
          <a:xfrm>
            <a:off x="756696" y="1434921"/>
            <a:ext cx="17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plt.imshow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1075-45FC-48CF-B7BE-FC584F31CC89}"/>
              </a:ext>
            </a:extLst>
          </p:cNvPr>
          <p:cNvSpPr txBox="1"/>
          <p:nvPr/>
        </p:nvSpPr>
        <p:spPr>
          <a:xfrm>
            <a:off x="500517" y="2393726"/>
            <a:ext cx="17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plt.colorbar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A4459-DD81-4CC7-99B1-04D2A814DE46}"/>
              </a:ext>
            </a:extLst>
          </p:cNvPr>
          <p:cNvSpPr txBox="1"/>
          <p:nvPr/>
        </p:nvSpPr>
        <p:spPr>
          <a:xfrm>
            <a:off x="2752078" y="5014915"/>
            <a:ext cx="172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plt.cm.Blues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009256-89CA-43E0-AF3C-F1E89D057D0C}"/>
              </a:ext>
            </a:extLst>
          </p:cNvPr>
          <p:cNvCxnSpPr>
            <a:cxnSpLocks/>
          </p:cNvCxnSpPr>
          <p:nvPr/>
        </p:nvCxnSpPr>
        <p:spPr>
          <a:xfrm flipH="1" flipV="1">
            <a:off x="9135122" y="3942232"/>
            <a:ext cx="931701" cy="267598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043A73-BD0D-4248-ADE2-1F7C0030E378}"/>
              </a:ext>
            </a:extLst>
          </p:cNvPr>
          <p:cNvCxnSpPr>
            <a:cxnSpLocks/>
          </p:cNvCxnSpPr>
          <p:nvPr/>
        </p:nvCxnSpPr>
        <p:spPr>
          <a:xfrm flipH="1" flipV="1">
            <a:off x="8700117" y="4386611"/>
            <a:ext cx="1359642" cy="614545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E8FAEB-D644-411B-8E3E-10C63A321F5D}"/>
              </a:ext>
            </a:extLst>
          </p:cNvPr>
          <p:cNvCxnSpPr>
            <a:cxnSpLocks/>
          </p:cNvCxnSpPr>
          <p:nvPr/>
        </p:nvCxnSpPr>
        <p:spPr>
          <a:xfrm flipV="1">
            <a:off x="3465356" y="3648722"/>
            <a:ext cx="1228406" cy="1366194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0E28FE-E7DD-41AD-B55C-469408A61435}"/>
              </a:ext>
            </a:extLst>
          </p:cNvPr>
          <p:cNvCxnSpPr>
            <a:cxnSpLocks/>
          </p:cNvCxnSpPr>
          <p:nvPr/>
        </p:nvCxnSpPr>
        <p:spPr>
          <a:xfrm flipH="1" flipV="1">
            <a:off x="2983924" y="3279391"/>
            <a:ext cx="345715" cy="1727253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5C9EA5-AC53-4739-AA8B-DED49E21FAEB}"/>
              </a:ext>
            </a:extLst>
          </p:cNvPr>
          <p:cNvCxnSpPr>
            <a:cxnSpLocks/>
          </p:cNvCxnSpPr>
          <p:nvPr/>
        </p:nvCxnSpPr>
        <p:spPr>
          <a:xfrm>
            <a:off x="1765455" y="2578393"/>
            <a:ext cx="1193231" cy="182562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6861D9-1B4E-4E83-884A-217BDE0B4C29}"/>
              </a:ext>
            </a:extLst>
          </p:cNvPr>
          <p:cNvCxnSpPr>
            <a:cxnSpLocks/>
          </p:cNvCxnSpPr>
          <p:nvPr/>
        </p:nvCxnSpPr>
        <p:spPr>
          <a:xfrm>
            <a:off x="1947652" y="1571292"/>
            <a:ext cx="1011034" cy="923523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CE6C22-3EAD-44FB-A8B0-B79E29F9604E}"/>
              </a:ext>
            </a:extLst>
          </p:cNvPr>
          <p:cNvCxnSpPr>
            <a:cxnSpLocks/>
          </p:cNvCxnSpPr>
          <p:nvPr/>
        </p:nvCxnSpPr>
        <p:spPr>
          <a:xfrm>
            <a:off x="3676704" y="1151558"/>
            <a:ext cx="664477" cy="1147759"/>
          </a:xfrm>
          <a:prstGeom prst="line">
            <a:avLst/>
          </a:prstGeom>
          <a:ln w="28575">
            <a:solidFill>
              <a:srgbClr val="001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5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33E4-7941-4CA0-9E40-4F25D019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Completion status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2DC4-A7C7-494D-95B1-87DE206BA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5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Avenir Next LT Pro" panose="020B0504020202020204" pitchFamily="34" charset="0"/>
              </a:rPr>
              <a:t>financial_year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– class &lt;date&gt; – year, 2008 to 2019</a:t>
            </a:r>
          </a:p>
          <a:p>
            <a:pPr marL="0" indent="0">
              <a:buNone/>
            </a:pPr>
            <a:r>
              <a:rPr lang="en-US" sz="2000" b="1" dirty="0" err="1">
                <a:latin typeface="Avenir Next LT Pro" panose="020B0504020202020204" pitchFamily="34" charset="0"/>
              </a:rPr>
              <a:t>town_or_estate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– class &lt;str&gt; – names of towns</a:t>
            </a:r>
          </a:p>
          <a:p>
            <a:pPr marL="0" indent="0">
              <a:buNone/>
            </a:pPr>
            <a:r>
              <a:rPr lang="en-US" sz="2000" b="1" dirty="0" err="1">
                <a:latin typeface="Avenir Next LT Pro" panose="020B0504020202020204" pitchFamily="34" charset="0"/>
              </a:rPr>
              <a:t>hdb_or_dbss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–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class &lt;str&gt; – “</a:t>
            </a:r>
            <a:r>
              <a:rPr lang="en-US" sz="2000" dirty="0" err="1">
                <a:latin typeface="Avenir Next LT Pro" panose="020B0504020202020204" pitchFamily="34" charset="0"/>
              </a:rPr>
              <a:t>hdb</a:t>
            </a:r>
            <a:r>
              <a:rPr lang="en-US" sz="2000" dirty="0">
                <a:latin typeface="Avenir Next LT Pro" panose="020B0504020202020204" pitchFamily="34" charset="0"/>
              </a:rPr>
              <a:t>”, “</a:t>
            </a:r>
            <a:r>
              <a:rPr lang="en-US" sz="2000" dirty="0" err="1">
                <a:latin typeface="Avenir Next LT Pro" panose="020B0504020202020204" pitchFamily="34" charset="0"/>
              </a:rPr>
              <a:t>dbss</a:t>
            </a:r>
            <a:r>
              <a:rPr lang="en-US" sz="2000" dirty="0">
                <a:latin typeface="Avenir Next LT Pro" panose="020B05040202020202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2000" b="1" dirty="0">
                <a:latin typeface="Avenir Next LT Pro" panose="020B0504020202020204" pitchFamily="34" charset="0"/>
              </a:rPr>
              <a:t>status</a:t>
            </a:r>
            <a:r>
              <a:rPr lang="en-US" sz="2000" dirty="0">
                <a:latin typeface="Avenir Next LT Pro" panose="020B0504020202020204" pitchFamily="34" charset="0"/>
              </a:rPr>
              <a:t> – class &lt;str&gt; – “under construction”, “completed”</a:t>
            </a:r>
          </a:p>
          <a:p>
            <a:pPr marL="0" indent="0">
              <a:buNone/>
            </a:pPr>
            <a:r>
              <a:rPr lang="en-US" sz="2000" b="1" dirty="0" err="1">
                <a:latin typeface="Avenir Next LT Pro" panose="020B0504020202020204" pitchFamily="34" charset="0"/>
              </a:rPr>
              <a:t>no_of_units</a:t>
            </a:r>
            <a:r>
              <a:rPr lang="en-US" sz="2000" b="1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– integer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1101 rows</a:t>
            </a:r>
          </a:p>
        </p:txBody>
      </p:sp>
      <p:pic>
        <p:nvPicPr>
          <p:cNvPr id="4" name="Picture 2" descr="Data.gov.sg">
            <a:extLst>
              <a:ext uri="{FF2B5EF4-FFF2-40B4-BE49-F238E27FC236}">
                <a16:creationId xmlns:a16="http://schemas.microsoft.com/office/drawing/2014/main" id="{4EBC389E-A3D6-4388-AE5D-196C1850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92" y="-304800"/>
            <a:ext cx="2420108" cy="12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338420-67E9-45CB-A494-D68A8FD1B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49966"/>
              </p:ext>
            </p:extLst>
          </p:nvPr>
        </p:nvGraphicFramePr>
        <p:xfrm>
          <a:off x="8132973" y="2051639"/>
          <a:ext cx="2393743" cy="61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4" imgW="4723560" imgH="1218960" progId="">
                  <p:embed/>
                </p:oleObj>
              </mc:Choice>
              <mc:Fallback>
                <p:oleObj r:id="rId4" imgW="4723560" imgH="12189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6A322B9-06A0-41AE-9BBA-36230B877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973" y="2051639"/>
                        <a:ext cx="2393743" cy="617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5C815E-4C23-4A99-9248-50BF73FA3FCD}"/>
              </a:ext>
            </a:extLst>
          </p:cNvPr>
          <p:cNvSpPr txBox="1"/>
          <p:nvPr/>
        </p:nvSpPr>
        <p:spPr>
          <a:xfrm>
            <a:off x="7709669" y="2967335"/>
            <a:ext cx="324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Filtered out “DBSS” using </a:t>
            </a:r>
            <a:r>
              <a:rPr lang="en-US" sz="1800" dirty="0" err="1">
                <a:latin typeface="Avenir Next LT Pro" panose="020B0504020202020204" pitchFamily="34" charset="0"/>
              </a:rPr>
              <a:t>numpy</a:t>
            </a:r>
            <a:r>
              <a:rPr lang="en-US" sz="1800" dirty="0">
                <a:latin typeface="Avenir Next LT Pro" panose="020B0504020202020204" pitchFamily="34" charset="0"/>
              </a:rPr>
              <a:t> filter</a:t>
            </a:r>
          </a:p>
          <a:p>
            <a:pPr algn="ctr"/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79D49B-A3B2-4A21-81F8-B180F5896625}"/>
              </a:ext>
            </a:extLst>
          </p:cNvPr>
          <p:cNvSpPr/>
          <p:nvPr/>
        </p:nvSpPr>
        <p:spPr>
          <a:xfrm>
            <a:off x="583112" y="6311900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A8B153-53D3-4405-83A1-DFAA2A2C893D}"/>
              </a:ext>
            </a:extLst>
          </p:cNvPr>
          <p:cNvSpPr/>
          <p:nvPr/>
        </p:nvSpPr>
        <p:spPr>
          <a:xfrm>
            <a:off x="11280354" y="5960215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037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01E1E-B27B-47F6-B5FC-755E8F2A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69" y="391884"/>
            <a:ext cx="10023692" cy="5060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58DC7-0688-4B99-9574-2739DF3F7E38}"/>
              </a:ext>
            </a:extLst>
          </p:cNvPr>
          <p:cNvSpPr txBox="1"/>
          <p:nvPr/>
        </p:nvSpPr>
        <p:spPr>
          <a:xfrm>
            <a:off x="1937905" y="4895482"/>
            <a:ext cx="8845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Towns close to the central area have higher property values. It is reasonable to assume that advertising rates will be more expensive in these highly priced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The expensive advertising is </a:t>
            </a:r>
            <a:r>
              <a:rPr lang="en-SG" b="1" dirty="0">
                <a:latin typeface="Avenir Next LT Pro Light" panose="020B0304020202020204" pitchFamily="34" charset="0"/>
              </a:rPr>
              <a:t>not worth it</a:t>
            </a:r>
            <a:r>
              <a:rPr lang="en-SG" dirty="0">
                <a:latin typeface="Avenir Next LT Pro Light" panose="020B0304020202020204" pitchFamily="34" charset="0"/>
              </a:rPr>
              <a:t>. None of the central towns are top performers in total sales.</a:t>
            </a:r>
          </a:p>
        </p:txBody>
      </p:sp>
    </p:spTree>
    <p:extLst>
      <p:ext uri="{BB962C8B-B14F-4D97-AF65-F5344CB8AC3E}">
        <p14:creationId xmlns:p14="http://schemas.microsoft.com/office/powerpoint/2010/main" val="1194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2261D-A610-44B4-BDA9-1AE6A09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87" y="382555"/>
            <a:ext cx="9918312" cy="5038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0F775-B79E-43E0-8C4D-E4A5E5D3DF36}"/>
              </a:ext>
            </a:extLst>
          </p:cNvPr>
          <p:cNvSpPr txBox="1"/>
          <p:nvPr/>
        </p:nvSpPr>
        <p:spPr>
          <a:xfrm>
            <a:off x="1987420" y="5131836"/>
            <a:ext cx="846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Towns farther away from the central region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The east side in particular boasts not only </a:t>
            </a:r>
            <a:r>
              <a:rPr lang="en-US" b="1" dirty="0">
                <a:latin typeface="Avenir Next LT Pro Light" panose="020B0304020202020204" pitchFamily="34" charset="0"/>
              </a:rPr>
              <a:t>impressive performance</a:t>
            </a:r>
            <a:r>
              <a:rPr lang="en-US" dirty="0">
                <a:latin typeface="Avenir Next LT Pro Light" panose="020B0304020202020204" pitchFamily="34" charset="0"/>
              </a:rPr>
              <a:t>, but potentially cheaper advertising rates as well, as their price per meter squared is on the lower side.</a:t>
            </a:r>
            <a:endParaRPr lang="en-SG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2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42B569-53CD-4E64-8AD2-EE59273A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36" y="403808"/>
            <a:ext cx="8481527" cy="4442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55145-C9AA-4B5B-B800-6C15772837C8}"/>
              </a:ext>
            </a:extLst>
          </p:cNvPr>
          <p:cNvSpPr txBox="1"/>
          <p:nvPr/>
        </p:nvSpPr>
        <p:spPr>
          <a:xfrm>
            <a:off x="1242874" y="5078027"/>
            <a:ext cx="9614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</a:rPr>
              <a:t>Punggol, Tampines, Tengah and Sengkang are the towns with the most units under construction as of 2019.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venir Next LT Pro Light" panose="020B0304020202020204" pitchFamily="34" charset="0"/>
              </a:rPr>
              <a:t>We can </a:t>
            </a:r>
            <a:r>
              <a:rPr lang="en-SG" b="1" dirty="0">
                <a:latin typeface="Avenir Next LT Pro Light" panose="020B0304020202020204" pitchFamily="34" charset="0"/>
              </a:rPr>
              <a:t>start advertising and building trust </a:t>
            </a:r>
            <a:r>
              <a:rPr lang="en-SG" dirty="0">
                <a:latin typeface="Avenir Next LT Pro Light" panose="020B0304020202020204" pitchFamily="34" charset="0"/>
              </a:rPr>
              <a:t>in these towns early on, to increase our success once these constructions go for resale.</a:t>
            </a:r>
          </a:p>
        </p:txBody>
      </p:sp>
    </p:spTree>
    <p:extLst>
      <p:ext uri="{BB962C8B-B14F-4D97-AF65-F5344CB8AC3E}">
        <p14:creationId xmlns:p14="http://schemas.microsoft.com/office/powerpoint/2010/main" val="2221128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B49F-DA02-485B-9872-2A7422C6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Conclusion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1FDF-3A2F-4EA0-85A8-362F612B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Next LT Pro Light" panose="020B0304020202020204" pitchFamily="34" charset="0"/>
              </a:rPr>
              <a:t>It </a:t>
            </a:r>
            <a:r>
              <a:rPr lang="en-US" b="1" dirty="0">
                <a:latin typeface="Avenir Next LT Pro" panose="020B0504020202020204" pitchFamily="34" charset="0"/>
              </a:rPr>
              <a:t>is worth </a:t>
            </a:r>
            <a:r>
              <a:rPr lang="en-US" dirty="0">
                <a:latin typeface="Avenir Next LT Pro Light" panose="020B0304020202020204" pitchFamily="34" charset="0"/>
              </a:rPr>
              <a:t>to continue working with HDBs. The market conditions are great, and it continues to remain as the popular choice of housing.</a:t>
            </a:r>
          </a:p>
          <a:p>
            <a:pPr marL="0" indent="0">
              <a:buNone/>
            </a:pPr>
            <a:r>
              <a:rPr lang="en-US" dirty="0">
                <a:latin typeface="Avenir Next LT Pro Light" panose="020B0304020202020204" pitchFamily="34" charset="0"/>
              </a:rPr>
              <a:t>However, just as importantly, we should </a:t>
            </a:r>
            <a:r>
              <a:rPr lang="en-US" b="1" dirty="0">
                <a:latin typeface="Avenir Next LT Pro" panose="020B0504020202020204" pitchFamily="34" charset="0"/>
              </a:rPr>
              <a:t>avoid</a:t>
            </a:r>
            <a:r>
              <a:rPr lang="en-US" dirty="0">
                <a:latin typeface="Avenir Next LT Pro Light" panose="020B0304020202020204" pitchFamily="34" charset="0"/>
              </a:rPr>
              <a:t> investing resources on towns that do not produce results. </a:t>
            </a:r>
          </a:p>
          <a:p>
            <a:pPr marL="0" indent="0">
              <a:buNone/>
            </a:pPr>
            <a:endParaRPr lang="en-SG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F7DF384-02A5-4CE2-9648-53BD7033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CA16-13EF-4463-9B78-678AD29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Dataset sources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D03-C6E2-443F-B7B2-45980277F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85"/>
            <a:ext cx="10515600" cy="5209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'cumulative_hdb.csv'</a:t>
            </a:r>
          </a:p>
          <a:p>
            <a:pPr marL="0" indent="0">
              <a:buNone/>
            </a:pPr>
            <a:r>
              <a:rPr lang="en-US" sz="1200" dirty="0">
                <a:latin typeface="Avenir Next LT Pro Light" panose="020B0304020202020204" pitchFamily="34" charset="0"/>
              </a:rPr>
              <a:t> - https://data.gov.sg/dataset/cumulative-units-completed-since-1960</a:t>
            </a:r>
          </a:p>
          <a:p>
            <a:pPr marL="0" indent="0">
              <a:buNone/>
            </a:pPr>
            <a:endParaRPr lang="en-US" sz="1200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'completion_status.csv'</a:t>
            </a:r>
          </a:p>
          <a:p>
            <a:pPr marL="0" indent="0">
              <a:buNone/>
            </a:pPr>
            <a:r>
              <a:rPr lang="en-US" sz="1200" dirty="0">
                <a:latin typeface="Avenir Next LT Pro Light" panose="020B0304020202020204" pitchFamily="34" charset="0"/>
              </a:rPr>
              <a:t> - 'https://data.gov.sg/dataset/</a:t>
            </a:r>
            <a:r>
              <a:rPr lang="en-US" sz="1200" dirty="0" err="1">
                <a:latin typeface="Avenir Next LT Pro Light" panose="020B0304020202020204" pitchFamily="34" charset="0"/>
              </a:rPr>
              <a:t>number-of-units-of-hdb-developments-by-status?resource_id</a:t>
            </a:r>
            <a:r>
              <a:rPr lang="en-US" sz="1200" dirty="0">
                <a:latin typeface="Avenir Next LT Pro Light" panose="020B0304020202020204" pitchFamily="34" charset="0"/>
              </a:rPr>
              <a:t>=7152faf5-c6db-44f7-92ec-9b4874b24d6f’</a:t>
            </a:r>
          </a:p>
          <a:p>
            <a:pPr marL="0" indent="0">
              <a:buNone/>
            </a:pPr>
            <a:endParaRPr lang="en-US" sz="1200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‘\</a:t>
            </a:r>
            <a:r>
              <a:rPr lang="en-US" sz="1200" b="1" dirty="0" err="1">
                <a:latin typeface="Avenir Next LT Pro Light" panose="020B0304020202020204" pitchFamily="34" charset="0"/>
              </a:rPr>
              <a:t>planning_area_shape</a:t>
            </a:r>
            <a:r>
              <a:rPr lang="en-US" sz="1200" b="1" dirty="0">
                <a:latin typeface="Avenir Next LT Pro Light" panose="020B0304020202020204" pitchFamily="34" charset="0"/>
              </a:rPr>
              <a:t>'</a:t>
            </a:r>
          </a:p>
          <a:p>
            <a:pPr marL="0" indent="0">
              <a:buNone/>
            </a:pPr>
            <a:r>
              <a:rPr lang="en-US" sz="1200" dirty="0">
                <a:latin typeface="Avenir Next LT Pro Light" panose="020B0304020202020204" pitchFamily="34" charset="0"/>
              </a:rPr>
              <a:t> - 'https://data.gov.sg/dataset/planning-area-census2010’</a:t>
            </a:r>
          </a:p>
          <a:p>
            <a:pPr marL="0" indent="0">
              <a:buNone/>
            </a:pPr>
            <a:endParaRPr lang="en-US" sz="1200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'resale_flat_prices_2012_2014.csv'</a:t>
            </a: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'resale_flat_prices_2015_2016.csv'</a:t>
            </a: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'resale_flat_prices_2017_2021.csv'</a:t>
            </a:r>
          </a:p>
          <a:p>
            <a:pPr marL="0" indent="0">
              <a:buNone/>
            </a:pPr>
            <a:r>
              <a:rPr lang="en-US" sz="1200" dirty="0">
                <a:latin typeface="Avenir Next LT Pro Light" panose="020B0304020202020204" pitchFamily="34" charset="0"/>
              </a:rPr>
              <a:t> - https://data.gov.sg/dataset/resale-flat-prices</a:t>
            </a:r>
          </a:p>
          <a:p>
            <a:pPr marL="0" indent="0">
              <a:buNone/>
            </a:pPr>
            <a:endParaRPr lang="en-US" sz="1200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venir Next LT Pro Light" panose="020B0304020202020204" pitchFamily="34" charset="0"/>
              </a:rPr>
              <a:t>'hdb_percent_of_population.csv'</a:t>
            </a:r>
          </a:p>
          <a:p>
            <a:pPr marL="0" indent="0">
              <a:buNone/>
            </a:pPr>
            <a:r>
              <a:rPr lang="en-US" sz="1200" dirty="0">
                <a:latin typeface="Avenir Next LT Pro Light" panose="020B0304020202020204" pitchFamily="34" charset="0"/>
              </a:rPr>
              <a:t> - 'https://data.gov.sg/dataset/</a:t>
            </a:r>
            <a:r>
              <a:rPr lang="en-US" sz="1200" dirty="0" err="1">
                <a:latin typeface="Avenir Next LT Pro Light" panose="020B0304020202020204" pitchFamily="34" charset="0"/>
              </a:rPr>
              <a:t>estimated-resident-population-living-in-hdb-flats?resource_id</a:t>
            </a:r>
            <a:r>
              <a:rPr lang="en-US" sz="1200" dirty="0">
                <a:latin typeface="Avenir Next LT Pro Light" panose="020B0304020202020204" pitchFamily="34" charset="0"/>
              </a:rPr>
              <a:t>=a7d9516f-b193-4f9b-8bbf-9c85a4c9b61b'</a:t>
            </a:r>
          </a:p>
        </p:txBody>
      </p:sp>
    </p:spTree>
    <p:extLst>
      <p:ext uri="{BB962C8B-B14F-4D97-AF65-F5344CB8AC3E}">
        <p14:creationId xmlns:p14="http://schemas.microsoft.com/office/powerpoint/2010/main" val="2289010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CA16-13EF-4463-9B78-678AD29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References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FD03-C6E2-443F-B7B2-45980277F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85"/>
            <a:ext cx="10515600" cy="5209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Ng, M., 2021. 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BTO flat buyers affected by Covid-19 construction delays may be able to cancel booking without penalties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[online] The Straits Times. Available at: &lt;https://www.straitstimes.com/singapore/housing/bto-buyers-affected-by-delays-may-be-able-to-cancel-flat-booking-without-penalties&gt; [Accessed 2 January 2022].</a:t>
            </a:r>
          </a:p>
          <a:p>
            <a:pPr marL="0" indent="0">
              <a:buNone/>
            </a:pP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Lee, H., 2020. 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PM Lee Hsien Loong on the COVID-19 situation in Singapore on 21 April 2020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[online] Prime Minister's Office Singapore. Available at: &lt;https://www.pmo.gov.sg/Newsroom/PM-Lee-Hsien-Loong-address-COVID-19-21-Apr&gt; [Accessed 2 January 2022].</a:t>
            </a:r>
          </a:p>
          <a:p>
            <a:pPr marL="0" indent="0">
              <a:buNone/>
            </a:pP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Housing &amp; Development Board. 2022. 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HDB | Central Area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[online] Available at: &lt;https://www.hdb.gov.sg/cs/infoweb/about-us/history/hdb-towns-your-home/central&gt; [Accessed 3 January 2022].</a:t>
            </a:r>
            <a:endParaRPr lang="en-SG" sz="14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A1CDB30-D574-42E5-A824-CE17711B5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88" y="1138335"/>
            <a:ext cx="4581330" cy="45813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990935-55C1-435D-AB44-8E17861A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939" y="1661673"/>
            <a:ext cx="4999876" cy="192531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192A"/>
                </a:solidFill>
                <a:latin typeface="Biryani Black" panose="00000A00000000000000" pitchFamily="2" charset="0"/>
                <a:cs typeface="Biryani Black" panose="00000A00000000000000" pitchFamily="2" charset="0"/>
              </a:rPr>
              <a:t>Are HDBs worth?</a:t>
            </a:r>
            <a:endParaRPr lang="en-SG" dirty="0">
              <a:solidFill>
                <a:srgbClr val="00192A"/>
              </a:solidFill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5618F4-9E5C-4AD8-8C93-B341D3E1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844" y="3390330"/>
            <a:ext cx="5456068" cy="184973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Market research, staff and advertising are just a few things we pay for. It’s </a:t>
            </a:r>
            <a:r>
              <a:rPr lang="en-US" sz="2000" b="1" dirty="0">
                <a:solidFill>
                  <a:srgbClr val="00192A"/>
                </a:solidFill>
                <a:latin typeface="Arial Nova Light" panose="020B0304020202020204" pitchFamily="34" charset="0"/>
              </a:rPr>
              <a:t>vital </a:t>
            </a: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that we stop pursuing strategies that aren’t profitable.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00192A"/>
                </a:solidFill>
                <a:latin typeface="Arial Nova Light" panose="020B0304020202020204" pitchFamily="34" charset="0"/>
              </a:rPr>
              <a:t>There are many ideas that can help the budget; we’ll be looking at one today. The focus of this analysis is to determine if it’s a good idea: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00192A"/>
                </a:solidFill>
                <a:latin typeface="Arial Nova Light" panose="020B0304020202020204" pitchFamily="34" charset="0"/>
              </a:rPr>
              <a:t>To stop working with HDBs?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8743C-BFA6-479B-BF3F-47159B78DFD8}"/>
              </a:ext>
            </a:extLst>
          </p:cNvPr>
          <p:cNvSpPr/>
          <p:nvPr/>
        </p:nvSpPr>
        <p:spPr>
          <a:xfrm rot="5400000">
            <a:off x="8485030" y="2497939"/>
            <a:ext cx="63693" cy="5547940"/>
          </a:xfrm>
          <a:prstGeom prst="rect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DCE3ED-2F73-4B51-9151-637BF9391E4E}"/>
              </a:ext>
            </a:extLst>
          </p:cNvPr>
          <p:cNvSpPr/>
          <p:nvPr/>
        </p:nvSpPr>
        <p:spPr>
          <a:xfrm>
            <a:off x="9842263" y="-1118588"/>
            <a:ext cx="1580226" cy="1580226"/>
          </a:xfrm>
          <a:prstGeom prst="ellipse">
            <a:avLst/>
          </a:prstGeom>
          <a:solidFill>
            <a:srgbClr val="0019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F5EB13-941F-4A83-9C24-89244966B311}"/>
              </a:ext>
            </a:extLst>
          </p:cNvPr>
          <p:cNvSpPr/>
          <p:nvPr/>
        </p:nvSpPr>
        <p:spPr>
          <a:xfrm>
            <a:off x="734025" y="6498452"/>
            <a:ext cx="1580226" cy="1580226"/>
          </a:xfrm>
          <a:prstGeom prst="ellipse">
            <a:avLst/>
          </a:prstGeom>
          <a:solidFill>
            <a:srgbClr val="0019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482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BA1A-33F9-420F-840A-5B990202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209" y="1845407"/>
            <a:ext cx="4476750" cy="631939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Biryani Black" panose="00000A00000000000000" pitchFamily="2" charset="0"/>
                <a:cs typeface="Biryani Black" panose="00000A00000000000000" pitchFamily="2" charset="0"/>
              </a:rPr>
              <a:t>Cumulative HDBs built</a:t>
            </a:r>
            <a:endParaRPr lang="en-SG" sz="2600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pic>
        <p:nvPicPr>
          <p:cNvPr id="1026" name="Picture 2" descr="Data.gov.sg">
            <a:extLst>
              <a:ext uri="{FF2B5EF4-FFF2-40B4-BE49-F238E27FC236}">
                <a16:creationId xmlns:a16="http://schemas.microsoft.com/office/drawing/2014/main" id="{75EDE615-2D79-4601-AB9A-23FC7A45D6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92" y="-304800"/>
            <a:ext cx="2420108" cy="12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1585DB-D0DC-49D9-9ADA-AE972A37F9B2}"/>
              </a:ext>
            </a:extLst>
          </p:cNvPr>
          <p:cNvSpPr txBox="1">
            <a:spLocks/>
          </p:cNvSpPr>
          <p:nvPr/>
        </p:nvSpPr>
        <p:spPr>
          <a:xfrm>
            <a:off x="6535016" y="1845407"/>
            <a:ext cx="4734758" cy="100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Proportion</a:t>
            </a:r>
            <a:r>
              <a:rPr lang="en-SG" dirty="0">
                <a:latin typeface="Biryani Black" panose="00000A00000000000000" pitchFamily="2" charset="0"/>
                <a:cs typeface="Biryani Black" panose="00000A00000000000000" pitchFamily="2" charset="0"/>
              </a:rPr>
              <a:t> of population living in HDBs</a:t>
            </a:r>
            <a:endParaRPr lang="en-US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1E227-A31B-4810-B13F-8DEC3CB5357C}"/>
              </a:ext>
            </a:extLst>
          </p:cNvPr>
          <p:cNvSpPr txBox="1"/>
          <p:nvPr/>
        </p:nvSpPr>
        <p:spPr>
          <a:xfrm>
            <a:off x="6466620" y="4153259"/>
            <a:ext cx="5211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venir Next LT Pro" panose="020B0504020202020204" pitchFamily="34" charset="0"/>
              </a:rPr>
              <a:t>financial_year</a:t>
            </a:r>
            <a:r>
              <a:rPr lang="en-US" b="1" dirty="0">
                <a:latin typeface="Avenir Next LT Pro" panose="020B0504020202020204" pitchFamily="34" charset="0"/>
              </a:rPr>
              <a:t> </a:t>
            </a:r>
            <a:r>
              <a:rPr lang="en-US" dirty="0">
                <a:latin typeface="Avenir Next LT Pro" panose="020B0504020202020204" pitchFamily="34" charset="0"/>
              </a:rPr>
              <a:t>– class&lt;date&gt; – year 2007-2018</a:t>
            </a:r>
            <a:endParaRPr lang="en-US" b="1" dirty="0">
              <a:latin typeface="Avenir Next LT Pro" panose="020B0504020202020204" pitchFamily="34" charset="0"/>
            </a:endParaRPr>
          </a:p>
          <a:p>
            <a:r>
              <a:rPr lang="en-US" b="1" dirty="0">
                <a:latin typeface="Avenir Next LT Pro" panose="020B0504020202020204" pitchFamily="34" charset="0"/>
              </a:rPr>
              <a:t>type </a:t>
            </a:r>
            <a:r>
              <a:rPr lang="en-US" dirty="0">
                <a:latin typeface="Avenir Next LT Pro" panose="020B0504020202020204" pitchFamily="34" charset="0"/>
              </a:rPr>
              <a:t>– class&lt;str&gt; – HDB flats, Sold flats</a:t>
            </a:r>
          </a:p>
          <a:p>
            <a:r>
              <a:rPr lang="en-US" b="1" dirty="0" err="1">
                <a:latin typeface="Avenir Next LT Pro" panose="020B0504020202020204" pitchFamily="34" charset="0"/>
              </a:rPr>
              <a:t>percentage_of_pop_in</a:t>
            </a:r>
            <a:r>
              <a:rPr lang="en-US" b="1" dirty="0">
                <a:latin typeface="Avenir Next LT Pro" panose="020B0504020202020204" pitchFamily="34" charset="0"/>
              </a:rPr>
              <a:t> </a:t>
            </a:r>
            <a:r>
              <a:rPr lang="en-US" dirty="0">
                <a:latin typeface="Avenir Next LT Pro" panose="020B0504020202020204" pitchFamily="34" charset="0"/>
              </a:rPr>
              <a:t>– class&lt;int&gt; – percentage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25 rows</a:t>
            </a:r>
            <a:endParaRPr lang="en-SG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77044-2455-4BEF-868B-56B5105858BC}"/>
              </a:ext>
            </a:extLst>
          </p:cNvPr>
          <p:cNvSpPr txBox="1"/>
          <p:nvPr/>
        </p:nvSpPr>
        <p:spPr>
          <a:xfrm>
            <a:off x="728988" y="4177099"/>
            <a:ext cx="5211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venir Next LT Pro" panose="020B0504020202020204" pitchFamily="34" charset="0"/>
              </a:rPr>
              <a:t>financial_year</a:t>
            </a:r>
            <a:r>
              <a:rPr lang="en-US" b="1" dirty="0">
                <a:latin typeface="Avenir Next LT Pro" panose="020B0504020202020204" pitchFamily="34" charset="0"/>
              </a:rPr>
              <a:t> </a:t>
            </a:r>
            <a:r>
              <a:rPr lang="en-US" dirty="0">
                <a:latin typeface="Avenir Next LT Pro" panose="020B0504020202020204" pitchFamily="34" charset="0"/>
              </a:rPr>
              <a:t>– class &lt;date&gt; – years 2008-2019</a:t>
            </a:r>
          </a:p>
          <a:p>
            <a:r>
              <a:rPr lang="en-US" b="1" dirty="0">
                <a:latin typeface="Avenir Next LT Pro" panose="020B0504020202020204" pitchFamily="34" charset="0"/>
              </a:rPr>
              <a:t>dwelling type </a:t>
            </a:r>
            <a:r>
              <a:rPr lang="en-US" dirty="0">
                <a:latin typeface="Avenir Next LT Pro" panose="020B0504020202020204" pitchFamily="34" charset="0"/>
              </a:rPr>
              <a:t>– class &lt;str&gt; – HDB, DBSS</a:t>
            </a:r>
          </a:p>
          <a:p>
            <a:r>
              <a:rPr lang="en-US" b="1" dirty="0" err="1">
                <a:latin typeface="Avenir Next LT Pro" panose="020B0504020202020204" pitchFamily="34" charset="0"/>
              </a:rPr>
              <a:t>no_of_units</a:t>
            </a:r>
            <a:r>
              <a:rPr lang="en-US" b="1" dirty="0">
                <a:latin typeface="Avenir Next LT Pro" panose="020B0504020202020204" pitchFamily="34" charset="0"/>
              </a:rPr>
              <a:t> </a:t>
            </a:r>
            <a:r>
              <a:rPr lang="en-US" dirty="0">
                <a:latin typeface="Avenir Next LT Pro" panose="020B0504020202020204" pitchFamily="34" charset="0"/>
              </a:rPr>
              <a:t>– class &lt;int&gt; – discrete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25 rows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EDE9F7E-3F06-4545-BFA6-AE29A58A4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3" b="26957"/>
          <a:stretch/>
        </p:blipFill>
        <p:spPr>
          <a:xfrm>
            <a:off x="7056568" y="2477346"/>
            <a:ext cx="3691654" cy="1326028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32D922E-AC50-4200-BED8-BF6EE2F8C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9" b="27722"/>
          <a:stretch/>
        </p:blipFill>
        <p:spPr>
          <a:xfrm>
            <a:off x="1488757" y="2477346"/>
            <a:ext cx="3691654" cy="1326028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4942BF2-60E3-42B3-9F30-6133F3858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076053"/>
              </p:ext>
            </p:extLst>
          </p:nvPr>
        </p:nvGraphicFramePr>
        <p:xfrm>
          <a:off x="2816817" y="576829"/>
          <a:ext cx="976986" cy="111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6" imgW="7695000" imgH="8812440" progId="">
                  <p:embed/>
                </p:oleObj>
              </mc:Choice>
              <mc:Fallback>
                <p:oleObj r:id="rId6" imgW="7695000" imgH="8812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16817" y="576829"/>
                        <a:ext cx="976986" cy="1116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80121F6-F369-40C2-98AE-AC83CDDDC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39006"/>
              </p:ext>
            </p:extLst>
          </p:nvPr>
        </p:nvGraphicFramePr>
        <p:xfrm>
          <a:off x="8608973" y="434325"/>
          <a:ext cx="926486" cy="1266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8" imgW="5015520" imgH="6856920" progId="">
                  <p:embed/>
                </p:oleObj>
              </mc:Choice>
              <mc:Fallback>
                <p:oleObj r:id="rId8" imgW="5015520" imgH="6856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08973" y="434325"/>
                        <a:ext cx="926486" cy="1266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B08B882F-1793-4BAA-84EF-E6BEF5BF7809}"/>
              </a:ext>
            </a:extLst>
          </p:cNvPr>
          <p:cNvSpPr/>
          <p:nvPr/>
        </p:nvSpPr>
        <p:spPr>
          <a:xfrm>
            <a:off x="1245704" y="6615516"/>
            <a:ext cx="1412557" cy="1477328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B9D82-B02C-4562-87F7-A5C8C5B8B59B}"/>
              </a:ext>
            </a:extLst>
          </p:cNvPr>
          <p:cNvSpPr/>
          <p:nvPr/>
        </p:nvSpPr>
        <p:spPr>
          <a:xfrm>
            <a:off x="-1177288" y="-1181963"/>
            <a:ext cx="1762539" cy="1754326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2B2A4E-D566-4092-8511-D2A6FD35F565}"/>
              </a:ext>
            </a:extLst>
          </p:cNvPr>
          <p:cNvSpPr/>
          <p:nvPr/>
        </p:nvSpPr>
        <p:spPr>
          <a:xfrm>
            <a:off x="11677812" y="4939383"/>
            <a:ext cx="1412556" cy="1477328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163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6E8B-057C-45AA-8431-FA0FEE94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data processing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888C-ABE8-47A2-90E8-EC2A1BA2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47" y="3994330"/>
            <a:ext cx="5350565" cy="20722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Avenir Next LT Pro Light" panose="020B0304020202020204" pitchFamily="34" charset="0"/>
              </a:rPr>
              <a:t>Coverage periods are not the same. As a result, </a:t>
            </a:r>
            <a:r>
              <a:rPr lang="en-US" sz="1800" b="1" dirty="0">
                <a:latin typeface="Avenir Next LT Pro Light" panose="020B0304020202020204" pitchFamily="34" charset="0"/>
              </a:rPr>
              <a:t>set intersection </a:t>
            </a:r>
            <a:r>
              <a:rPr lang="en-US" sz="1800" dirty="0">
                <a:latin typeface="Avenir Next LT Pro Light" panose="020B0304020202020204" pitchFamily="34" charset="0"/>
              </a:rPr>
              <a:t>was used to determine the financial years that exist in both datasets.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5680AE67-AF37-47A5-A8B0-D7EE43413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18" y="873665"/>
            <a:ext cx="3882024" cy="388202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6A322B9-06A0-41AE-9BBA-36230B877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44732"/>
              </p:ext>
            </p:extLst>
          </p:nvPr>
        </p:nvGraphicFramePr>
        <p:xfrm>
          <a:off x="8017565" y="2644818"/>
          <a:ext cx="2393743" cy="61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r:id="rId4" imgW="4723560" imgH="1218960" progId="">
                  <p:embed/>
                </p:oleObj>
              </mc:Choice>
              <mc:Fallback>
                <p:oleObj r:id="rId4" imgW="4723560" imgH="121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7565" y="2644818"/>
                        <a:ext cx="2393743" cy="617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DE30F8-5B22-4148-99FC-B52BD58ADC20}"/>
              </a:ext>
            </a:extLst>
          </p:cNvPr>
          <p:cNvSpPr txBox="1"/>
          <p:nvPr/>
        </p:nvSpPr>
        <p:spPr>
          <a:xfrm>
            <a:off x="7477788" y="3847748"/>
            <a:ext cx="34732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endParaRPr lang="en-US" sz="1600" dirty="0">
              <a:latin typeface="Avenir Next LT Pro Light" panose="020B0304020202020204" pitchFamily="34" charset="0"/>
            </a:endParaRPr>
          </a:p>
          <a:p>
            <a:pPr marL="0" indent="0" algn="ctr">
              <a:buNone/>
            </a:pPr>
            <a:r>
              <a:rPr lang="en-SG" sz="1600" dirty="0">
                <a:latin typeface="Avenir Next LT Pro Light" panose="020B0304020202020204" pitchFamily="34" charset="0"/>
              </a:rPr>
              <a:t>Filtered out ‘DBSS’ using </a:t>
            </a:r>
            <a:r>
              <a:rPr lang="en-SG" sz="1600" dirty="0" err="1">
                <a:latin typeface="Avenir Next LT Pro Light" panose="020B0304020202020204" pitchFamily="34" charset="0"/>
              </a:rPr>
              <a:t>numpy</a:t>
            </a:r>
            <a:r>
              <a:rPr lang="en-SG" sz="1600" dirty="0">
                <a:latin typeface="Avenir Next LT Pro Light" panose="020B0304020202020204" pitchFamily="34" charset="0"/>
              </a:rPr>
              <a:t> filter.</a:t>
            </a:r>
          </a:p>
          <a:p>
            <a:pPr algn="ctr"/>
            <a:endParaRPr lang="en-SG" sz="1600" dirty="0">
              <a:latin typeface="Avenir Next LT Pro Light" panose="020B03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17F243-85E4-4B3C-8351-ED76C720B60C}"/>
              </a:ext>
            </a:extLst>
          </p:cNvPr>
          <p:cNvSpPr/>
          <p:nvPr/>
        </p:nvSpPr>
        <p:spPr>
          <a:xfrm>
            <a:off x="-905347" y="-633743"/>
            <a:ext cx="1883121" cy="1883121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C6997-E64C-421F-AEDA-F36A970DBB14}"/>
              </a:ext>
            </a:extLst>
          </p:cNvPr>
          <p:cNvSpPr/>
          <p:nvPr/>
        </p:nvSpPr>
        <p:spPr>
          <a:xfrm>
            <a:off x="2003508" y="6253311"/>
            <a:ext cx="1883121" cy="1883121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AD4B16-7DC9-40BB-86FB-DDFC51F4907A}"/>
              </a:ext>
            </a:extLst>
          </p:cNvPr>
          <p:cNvSpPr/>
          <p:nvPr/>
        </p:nvSpPr>
        <p:spPr>
          <a:xfrm>
            <a:off x="11110881" y="5804299"/>
            <a:ext cx="1883121" cy="1883121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184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892E74-94E5-4D76-957D-F246AA2A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4604"/>
            <a:ext cx="8724900" cy="560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7068-2764-4053-BC34-B961C5DDF599}"/>
              </a:ext>
            </a:extLst>
          </p:cNvPr>
          <p:cNvSpPr txBox="1"/>
          <p:nvPr/>
        </p:nvSpPr>
        <p:spPr>
          <a:xfrm>
            <a:off x="1894114" y="5980922"/>
            <a:ext cx="808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 Light" panose="020B0304020202020204" pitchFamily="34" charset="0"/>
              </a:rPr>
              <a:t>HDBs have the </a:t>
            </a:r>
            <a:r>
              <a:rPr lang="en-US" b="1" dirty="0">
                <a:latin typeface="Avenir Next LT Pro Light" panose="020B0304020202020204" pitchFamily="34" charset="0"/>
              </a:rPr>
              <a:t>largest</a:t>
            </a:r>
            <a:r>
              <a:rPr lang="en-US" dirty="0">
                <a:latin typeface="Avenir Next LT Pro Light" panose="020B0304020202020204" pitchFamily="34" charset="0"/>
              </a:rPr>
              <a:t> consumer base. We will </a:t>
            </a:r>
            <a:r>
              <a:rPr lang="en-US" b="1" dirty="0">
                <a:latin typeface="Avenir Next LT Pro Light" panose="020B0304020202020204" pitchFamily="34" charset="0"/>
              </a:rPr>
              <a:t>miss out on 81% </a:t>
            </a:r>
            <a:r>
              <a:rPr lang="en-US" dirty="0">
                <a:latin typeface="Avenir Next LT Pro Light" panose="020B0304020202020204" pitchFamily="34" charset="0"/>
              </a:rPr>
              <a:t>of residents if we decide to stop working with HDBs.</a:t>
            </a:r>
            <a:endParaRPr lang="en-SG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6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B5E1F5-398F-4D9F-8527-406CCD02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77281"/>
            <a:ext cx="8848725" cy="560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7BA95-72F4-443E-A7CA-B8A7575CBA7B}"/>
              </a:ext>
            </a:extLst>
          </p:cNvPr>
          <p:cNvSpPr txBox="1"/>
          <p:nvPr/>
        </p:nvSpPr>
        <p:spPr>
          <a:xfrm>
            <a:off x="1846556" y="5948039"/>
            <a:ext cx="798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 LT Pro Light" panose="020B0304020202020204" pitchFamily="34" charset="0"/>
              </a:rPr>
              <a:t>Other types only occupy 19% and over the past years this figure has </a:t>
            </a:r>
            <a:r>
              <a:rPr lang="en-US" b="1" dirty="0">
                <a:latin typeface="Avenir Next LT Pro Light" panose="020B0304020202020204" pitchFamily="34" charset="0"/>
              </a:rPr>
              <a:t>stayed the same</a:t>
            </a:r>
            <a:r>
              <a:rPr lang="en-US" dirty="0">
                <a:latin typeface="Avenir Next LT Pro Light" panose="020B0304020202020204" pitchFamily="34" charset="0"/>
              </a:rPr>
              <a:t>.</a:t>
            </a:r>
            <a:endParaRPr lang="en-SG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4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F922B-2325-4079-8CB4-FC76002B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97" y="895739"/>
            <a:ext cx="9159311" cy="560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43FE9-BB25-49AC-B00F-114B517AE994}"/>
              </a:ext>
            </a:extLst>
          </p:cNvPr>
          <p:cNvSpPr txBox="1"/>
          <p:nvPr/>
        </p:nvSpPr>
        <p:spPr>
          <a:xfrm>
            <a:off x="2068497" y="2618911"/>
            <a:ext cx="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plt.pie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84E79-7B6A-4455-B6C5-1EF6C5D497F3}"/>
              </a:ext>
            </a:extLst>
          </p:cNvPr>
          <p:cNvSpPr txBox="1"/>
          <p:nvPr/>
        </p:nvSpPr>
        <p:spPr>
          <a:xfrm>
            <a:off x="1331650" y="4428706"/>
            <a:ext cx="168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 </a:t>
            </a:r>
            <a:r>
              <a:rPr lang="en-US" dirty="0" err="1"/>
              <a:t>plt.pie</a:t>
            </a:r>
            <a:r>
              <a:rPr lang="en-US" dirty="0"/>
              <a:t> with white color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AE4E7-5A30-44F2-A44D-79AB76DB6A0A}"/>
              </a:ext>
            </a:extLst>
          </p:cNvPr>
          <p:cNvSpPr txBox="1"/>
          <p:nvPr/>
        </p:nvSpPr>
        <p:spPr>
          <a:xfrm>
            <a:off x="9987378" y="3698972"/>
            <a:ext cx="174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plt.plot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B3C04-5E20-43EA-B00B-A3321C827DBB}"/>
              </a:ext>
            </a:extLst>
          </p:cNvPr>
          <p:cNvSpPr txBox="1"/>
          <p:nvPr/>
        </p:nvSpPr>
        <p:spPr>
          <a:xfrm>
            <a:off x="9704032" y="4324392"/>
            <a:ext cx="217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plt.stackplot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8C470-5F0C-4B27-AF36-E8941F759C53}"/>
              </a:ext>
            </a:extLst>
          </p:cNvPr>
          <p:cNvSpPr txBox="1"/>
          <p:nvPr/>
        </p:nvSpPr>
        <p:spPr>
          <a:xfrm>
            <a:off x="9704032" y="2475103"/>
            <a:ext cx="160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plt.text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0238AD-7CEE-4A29-8A64-30CB62343751}"/>
              </a:ext>
            </a:extLst>
          </p:cNvPr>
          <p:cNvCxnSpPr/>
          <p:nvPr/>
        </p:nvCxnSpPr>
        <p:spPr>
          <a:xfrm flipH="1">
            <a:off x="9312676" y="2844435"/>
            <a:ext cx="391356" cy="3337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75EAD8-AAFE-4188-95B1-73CBC91D2098}"/>
              </a:ext>
            </a:extLst>
          </p:cNvPr>
          <p:cNvCxnSpPr>
            <a:cxnSpLocks/>
          </p:cNvCxnSpPr>
          <p:nvPr/>
        </p:nvCxnSpPr>
        <p:spPr>
          <a:xfrm flipH="1">
            <a:off x="9704032" y="3990621"/>
            <a:ext cx="283346" cy="229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14A327-B58D-4401-93E0-414485013D5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9055223" y="4428706"/>
            <a:ext cx="648809" cy="803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3DD231-B8AF-4098-B5AD-0BE4BA065E1C}"/>
              </a:ext>
            </a:extLst>
          </p:cNvPr>
          <p:cNvCxnSpPr>
            <a:cxnSpLocks/>
          </p:cNvCxnSpPr>
          <p:nvPr/>
        </p:nvCxnSpPr>
        <p:spPr>
          <a:xfrm flipH="1" flipV="1">
            <a:off x="9183949" y="3929642"/>
            <a:ext cx="520083" cy="3947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182F51-D2E5-4341-8475-1471D723CBD9}"/>
              </a:ext>
            </a:extLst>
          </p:cNvPr>
          <p:cNvCxnSpPr>
            <a:cxnSpLocks/>
          </p:cNvCxnSpPr>
          <p:nvPr/>
        </p:nvCxnSpPr>
        <p:spPr>
          <a:xfrm flipH="1">
            <a:off x="6530530" y="4013566"/>
            <a:ext cx="651505" cy="1007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CE098-6831-469F-A8A0-6456FC43586A}"/>
              </a:ext>
            </a:extLst>
          </p:cNvPr>
          <p:cNvCxnSpPr>
            <a:cxnSpLocks/>
          </p:cNvCxnSpPr>
          <p:nvPr/>
        </p:nvCxnSpPr>
        <p:spPr>
          <a:xfrm flipH="1">
            <a:off x="6660604" y="4890371"/>
            <a:ext cx="450410" cy="1304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4EA75D0-64AE-42BF-9E67-1C339958D265}"/>
              </a:ext>
            </a:extLst>
          </p:cNvPr>
          <p:cNvSpPr txBox="1"/>
          <p:nvPr/>
        </p:nvSpPr>
        <p:spPr>
          <a:xfrm>
            <a:off x="4801368" y="5052813"/>
            <a:ext cx="185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matplotlib.ticker.PercentFormatter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0D306B-8B8B-4686-9E08-31D6C9D23EE1}"/>
              </a:ext>
            </a:extLst>
          </p:cNvPr>
          <p:cNvCxnSpPr>
            <a:cxnSpLocks/>
          </p:cNvCxnSpPr>
          <p:nvPr/>
        </p:nvCxnSpPr>
        <p:spPr>
          <a:xfrm flipH="1">
            <a:off x="2423857" y="3990621"/>
            <a:ext cx="1784159" cy="4782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3A864F-300F-471B-A9D7-313BA96D9CDA}"/>
              </a:ext>
            </a:extLst>
          </p:cNvPr>
          <p:cNvCxnSpPr>
            <a:cxnSpLocks/>
          </p:cNvCxnSpPr>
          <p:nvPr/>
        </p:nvCxnSpPr>
        <p:spPr>
          <a:xfrm flipH="1">
            <a:off x="2809956" y="2492576"/>
            <a:ext cx="1293786" cy="252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3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C42E-C7A9-4445-B9A1-957E5004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ryani Black" panose="00000A00000000000000" pitchFamily="2" charset="0"/>
                <a:cs typeface="Biryani Black" panose="00000A00000000000000" pitchFamily="2" charset="0"/>
              </a:rPr>
              <a:t>Resale flat prices</a:t>
            </a:r>
            <a:endParaRPr lang="en-SG" dirty="0">
              <a:latin typeface="Biryani Black" panose="00000A00000000000000" pitchFamily="2" charset="0"/>
              <a:cs typeface="Biryani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40A31-9141-4A5C-911C-6B16F164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874" y="5084626"/>
            <a:ext cx="9036940" cy="1192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dirty="0">
                <a:latin typeface="Avenir Next LT Pro Light" panose="020B0304020202020204" pitchFamily="34" charset="0"/>
              </a:rPr>
              <a:t>uncleaned columns:</a:t>
            </a:r>
          </a:p>
          <a:p>
            <a:pPr marL="0" indent="0">
              <a:buNone/>
            </a:pPr>
            <a:r>
              <a:rPr lang="en-SG" sz="2000" dirty="0">
                <a:latin typeface="Avenir Next LT Pro Light" panose="020B0304020202020204" pitchFamily="34" charset="0"/>
              </a:rPr>
              <a:t>month, town, </a:t>
            </a:r>
            <a:r>
              <a:rPr lang="en-SG" sz="2000" dirty="0" err="1">
                <a:latin typeface="Avenir Next LT Pro Light" panose="020B0304020202020204" pitchFamily="34" charset="0"/>
              </a:rPr>
              <a:t>flat_type</a:t>
            </a:r>
            <a:r>
              <a:rPr lang="en-SG" sz="2000" dirty="0">
                <a:latin typeface="Avenir Next LT Pro Light" panose="020B0304020202020204" pitchFamily="34" charset="0"/>
              </a:rPr>
              <a:t>, block, </a:t>
            </a:r>
            <a:r>
              <a:rPr lang="en-SG" sz="2000" dirty="0" err="1">
                <a:latin typeface="Avenir Next LT Pro Light" panose="020B0304020202020204" pitchFamily="34" charset="0"/>
              </a:rPr>
              <a:t>street_name</a:t>
            </a:r>
            <a:r>
              <a:rPr lang="en-SG" sz="2000" dirty="0">
                <a:latin typeface="Avenir Next LT Pro Light" panose="020B0304020202020204" pitchFamily="34" charset="0"/>
              </a:rPr>
              <a:t>, </a:t>
            </a:r>
            <a:r>
              <a:rPr lang="en-SG" sz="2000" dirty="0" err="1">
                <a:latin typeface="Avenir Next LT Pro Light" panose="020B0304020202020204" pitchFamily="34" charset="0"/>
              </a:rPr>
              <a:t>storey_range</a:t>
            </a:r>
            <a:r>
              <a:rPr lang="en-SG" sz="2000" dirty="0">
                <a:latin typeface="Avenir Next LT Pro Light" panose="020B0304020202020204" pitchFamily="34" charset="0"/>
              </a:rPr>
              <a:t>, </a:t>
            </a:r>
            <a:r>
              <a:rPr lang="en-SG" sz="2000" dirty="0" err="1">
                <a:latin typeface="Avenir Next LT Pro Light" panose="020B0304020202020204" pitchFamily="34" charset="0"/>
              </a:rPr>
              <a:t>floor_area</a:t>
            </a:r>
            <a:r>
              <a:rPr lang="en-SG" sz="2000" dirty="0">
                <a:latin typeface="Avenir Next LT Pro Light" panose="020B0304020202020204" pitchFamily="34" charset="0"/>
              </a:rPr>
              <a:t>, </a:t>
            </a:r>
            <a:r>
              <a:rPr lang="en-SG" sz="2000" dirty="0" err="1">
                <a:latin typeface="Avenir Next LT Pro Light" panose="020B0304020202020204" pitchFamily="34" charset="0"/>
              </a:rPr>
              <a:t>flat_model</a:t>
            </a:r>
            <a:r>
              <a:rPr lang="en-SG" sz="2000" dirty="0">
                <a:latin typeface="Avenir Next LT Pro Light" panose="020B0304020202020204" pitchFamily="34" charset="0"/>
              </a:rPr>
              <a:t>, </a:t>
            </a:r>
            <a:r>
              <a:rPr lang="en-SG" sz="2000" dirty="0" err="1">
                <a:latin typeface="Avenir Next LT Pro Light" panose="020B0304020202020204" pitchFamily="34" charset="0"/>
              </a:rPr>
              <a:t>lease_contract</a:t>
            </a:r>
            <a:r>
              <a:rPr lang="en-SG" sz="2000" dirty="0">
                <a:latin typeface="Avenir Next LT Pro Light" panose="020B0304020202020204" pitchFamily="34" charset="0"/>
              </a:rPr>
              <a:t>, </a:t>
            </a:r>
            <a:r>
              <a:rPr lang="en-SG" sz="2000" dirty="0" err="1">
                <a:latin typeface="Avenir Next LT Pro Light" panose="020B0304020202020204" pitchFamily="34" charset="0"/>
              </a:rPr>
              <a:t>resale_price</a:t>
            </a:r>
            <a:endParaRPr lang="en-SG" sz="2000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2" descr="Data.gov.sg">
            <a:extLst>
              <a:ext uri="{FF2B5EF4-FFF2-40B4-BE49-F238E27FC236}">
                <a16:creationId xmlns:a16="http://schemas.microsoft.com/office/drawing/2014/main" id="{AEA7DCF1-7EDE-4BD8-A525-F43EF60A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92" y="-304800"/>
            <a:ext cx="2420108" cy="12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SV File Svg Png Icon Free Download (#20646 ...">
            <a:extLst>
              <a:ext uri="{FF2B5EF4-FFF2-40B4-BE49-F238E27FC236}">
                <a16:creationId xmlns:a16="http://schemas.microsoft.com/office/drawing/2014/main" id="{37473511-7D5C-4949-932A-AF2F9243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91" y="2336386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V File Svg Png Icon Free Download (#20646 ...">
            <a:extLst>
              <a:ext uri="{FF2B5EF4-FFF2-40B4-BE49-F238E27FC236}">
                <a16:creationId xmlns:a16="http://schemas.microsoft.com/office/drawing/2014/main" id="{1D346C4B-43F9-4750-95AC-3DA0EFA8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264" y="2336386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V File Svg Png Icon Free Download (#20646 ...">
            <a:extLst>
              <a:ext uri="{FF2B5EF4-FFF2-40B4-BE49-F238E27FC236}">
                <a16:creationId xmlns:a16="http://schemas.microsoft.com/office/drawing/2014/main" id="{1F1E70F8-B294-4E12-8F9E-D0F9067F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237" y="2336386"/>
            <a:ext cx="656932" cy="6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0EBB7-B34B-46D3-9D41-68D08134AA9D}"/>
              </a:ext>
            </a:extLst>
          </p:cNvPr>
          <p:cNvSpPr txBox="1"/>
          <p:nvPr/>
        </p:nvSpPr>
        <p:spPr>
          <a:xfrm>
            <a:off x="537592" y="3103519"/>
            <a:ext cx="39983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resale_flat_prices_2012_2014.csv</a:t>
            </a:r>
          </a:p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2012-2014</a:t>
            </a:r>
          </a:p>
          <a:p>
            <a:pPr algn="ctr"/>
            <a:r>
              <a:rPr lang="en-SG" sz="1600" dirty="0">
                <a:latin typeface="Avenir Next LT Pro Light" panose="020B0304020202020204" pitchFamily="34" charset="0"/>
              </a:rPr>
              <a:t>52,204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92211-9917-4561-9820-B3193ACA36B4}"/>
              </a:ext>
            </a:extLst>
          </p:cNvPr>
          <p:cNvSpPr txBox="1"/>
          <p:nvPr/>
        </p:nvSpPr>
        <p:spPr>
          <a:xfrm>
            <a:off x="4005162" y="3105797"/>
            <a:ext cx="39983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resale_flat_prices_2015_2016.csv</a:t>
            </a:r>
          </a:p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2015-2016</a:t>
            </a:r>
          </a:p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37,154 rows</a:t>
            </a:r>
            <a:endParaRPr lang="en-SG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5DA86-49F5-423C-A436-9044CE51DAC9}"/>
              </a:ext>
            </a:extLst>
          </p:cNvPr>
          <p:cNvSpPr txBox="1"/>
          <p:nvPr/>
        </p:nvSpPr>
        <p:spPr>
          <a:xfrm>
            <a:off x="7611543" y="3097080"/>
            <a:ext cx="357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resale_flat_prices_2017_2021.csv</a:t>
            </a:r>
          </a:p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2017-2021</a:t>
            </a:r>
          </a:p>
          <a:p>
            <a:pPr algn="ctr"/>
            <a:r>
              <a:rPr lang="en-US" sz="1600" dirty="0">
                <a:latin typeface="Avenir Next LT Pro Light" panose="020B0304020202020204" pitchFamily="34" charset="0"/>
              </a:rPr>
              <a:t>115,874 rows</a:t>
            </a:r>
            <a:endParaRPr lang="en-S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58627-E70F-4585-A1FE-CEA072311393}"/>
              </a:ext>
            </a:extLst>
          </p:cNvPr>
          <p:cNvSpPr txBox="1"/>
          <p:nvPr/>
        </p:nvSpPr>
        <p:spPr>
          <a:xfrm>
            <a:off x="838200" y="1661818"/>
            <a:ext cx="101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 Light" panose="020B0304020202020204" pitchFamily="34" charset="0"/>
              </a:rPr>
              <a:t>Three</a:t>
            </a:r>
            <a:r>
              <a:rPr lang="en-US" dirty="0">
                <a:latin typeface="Avenir Next LT Pro Light" panose="020B0304020202020204" pitchFamily="34" charset="0"/>
              </a:rPr>
              <a:t> datasets, each covering a different time period.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76F34-C517-475A-83A1-40349BFB475F}"/>
              </a:ext>
            </a:extLst>
          </p:cNvPr>
          <p:cNvSpPr txBox="1"/>
          <p:nvPr/>
        </p:nvSpPr>
        <p:spPr>
          <a:xfrm>
            <a:off x="838200" y="4459993"/>
            <a:ext cx="101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 Light" panose="020B0304020202020204" pitchFamily="34" charset="0"/>
              </a:rPr>
              <a:t>Same columns </a:t>
            </a:r>
            <a:r>
              <a:rPr lang="en-US" dirty="0">
                <a:latin typeface="Avenir Next LT Pro Light" panose="020B0304020202020204" pitchFamily="34" charset="0"/>
              </a:rPr>
              <a:t>across all three datasets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11B07-E49E-42CF-B15C-1B8EDCC6D998}"/>
              </a:ext>
            </a:extLst>
          </p:cNvPr>
          <p:cNvSpPr/>
          <p:nvPr/>
        </p:nvSpPr>
        <p:spPr>
          <a:xfrm>
            <a:off x="-1276618" y="-695205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82EBF5-E578-4709-BD37-B6D9006AEC2A}"/>
              </a:ext>
            </a:extLst>
          </p:cNvPr>
          <p:cNvSpPr/>
          <p:nvPr/>
        </p:nvSpPr>
        <p:spPr>
          <a:xfrm>
            <a:off x="11353800" y="6032376"/>
            <a:ext cx="1651247" cy="1651247"/>
          </a:xfrm>
          <a:prstGeom prst="ellipse">
            <a:avLst/>
          </a:prstGeom>
          <a:solidFill>
            <a:srgbClr val="00192A"/>
          </a:solidFill>
          <a:ln>
            <a:solidFill>
              <a:srgbClr val="001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560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1525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Abadi Extra Light</vt:lpstr>
      <vt:lpstr>Arial Nova Light</vt:lpstr>
      <vt:lpstr>Biryani Black</vt:lpstr>
      <vt:lpstr>Arial</vt:lpstr>
      <vt:lpstr>Avenir Next LT Pro</vt:lpstr>
      <vt:lpstr>Avenir Next LT Pro Light</vt:lpstr>
      <vt:lpstr>Calibri</vt:lpstr>
      <vt:lpstr>Open Sans</vt:lpstr>
      <vt:lpstr>Calibri Light</vt:lpstr>
      <vt:lpstr>Aharoni</vt:lpstr>
      <vt:lpstr>Office Theme</vt:lpstr>
      <vt:lpstr>Should we continue working with HDBs?</vt:lpstr>
      <vt:lpstr>Covid-19 hurts</vt:lpstr>
      <vt:lpstr>Are HDBs worth?</vt:lpstr>
      <vt:lpstr>Cumulative HDBs built</vt:lpstr>
      <vt:lpstr>data processing</vt:lpstr>
      <vt:lpstr>PowerPoint Presentation</vt:lpstr>
      <vt:lpstr>PowerPoint Presentation</vt:lpstr>
      <vt:lpstr>PowerPoint Presentation</vt:lpstr>
      <vt:lpstr>Resale flat prices</vt:lpstr>
      <vt:lpstr>data processing</vt:lpstr>
      <vt:lpstr>PowerPoint Presentation</vt:lpstr>
      <vt:lpstr>PowerPoint Presentation</vt:lpstr>
      <vt:lpstr>PowerPoint Presentation</vt:lpstr>
      <vt:lpstr>Covid and sales processing</vt:lpstr>
      <vt:lpstr>PowerPoint Presentation</vt:lpstr>
      <vt:lpstr>PowerPoint Presentation</vt:lpstr>
      <vt:lpstr>PowerPoint Presentation</vt:lpstr>
      <vt:lpstr>Resales by location</vt:lpstr>
      <vt:lpstr>PowerPoint Presentation</vt:lpstr>
      <vt:lpstr>PowerPoint Presentation</vt:lpstr>
      <vt:lpstr>Completion status</vt:lpstr>
      <vt:lpstr>PowerPoint Presentation</vt:lpstr>
      <vt:lpstr>PowerPoint Presentation</vt:lpstr>
      <vt:lpstr>PowerPoint Presentation</vt:lpstr>
      <vt:lpstr>Conclusion</vt:lpstr>
      <vt:lpstr>Dataset sources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we continue working with HDBs?</dc:title>
  <dc:creator>CHEN KO HAN @KENNETH CHEN</dc:creator>
  <cp:lastModifiedBy>CHEN KO HAN @KENNETH CHEN</cp:lastModifiedBy>
  <cp:revision>11</cp:revision>
  <dcterms:created xsi:type="dcterms:W3CDTF">2022-01-02T16:52:30Z</dcterms:created>
  <dcterms:modified xsi:type="dcterms:W3CDTF">2022-01-03T18:06:01Z</dcterms:modified>
</cp:coreProperties>
</file>